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1" r:id="rId5"/>
    <p:sldId id="258" r:id="rId6"/>
    <p:sldId id="259" r:id="rId7"/>
    <p:sldId id="262" r:id="rId8"/>
    <p:sldId id="277" r:id="rId9"/>
    <p:sldId id="263" r:id="rId10"/>
    <p:sldId id="264" r:id="rId11"/>
    <p:sldId id="265" r:id="rId12"/>
    <p:sldId id="266" r:id="rId13"/>
    <p:sldId id="268" r:id="rId14"/>
    <p:sldId id="269" r:id="rId15"/>
    <p:sldId id="270" r:id="rId16"/>
    <p:sldId id="272" r:id="rId17"/>
    <p:sldId id="273" r:id="rId18"/>
    <p:sldId id="274" r:id="rId19"/>
    <p:sldId id="275" r:id="rId20"/>
    <p:sldId id="27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84" d="100"/>
          <a:sy n="84" d="100"/>
        </p:scale>
        <p:origin x="53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de-DE"/>
              <a:t>Mastertitelformat bearbeiten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Date Placeholder 2"/>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de-DE"/>
              <a:t>Mastertitelformat bearbeiten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de-DE"/>
              <a:t>Mastertitelformat bearbeiten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de-DE"/>
              <a:t>Mastertitelformat bearbeiten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de-DE"/>
              <a:t>Mastertitelformat bearbeiten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1/27/2022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01A11F-354F-4EF5-8FED-1F20A753B133}"/>
              </a:ext>
            </a:extLst>
          </p:cNvPr>
          <p:cNvSpPr>
            <a:spLocks noGrp="1"/>
          </p:cNvSpPr>
          <p:nvPr>
            <p:ph type="ctrTitle"/>
          </p:nvPr>
        </p:nvSpPr>
        <p:spPr/>
        <p:txBody>
          <a:bodyPr>
            <a:normAutofit fontScale="90000"/>
          </a:bodyPr>
          <a:lstStyle/>
          <a:p>
            <a:r>
              <a:rPr lang="de-DE" b="0" i="0" dirty="0">
                <a:solidFill>
                  <a:srgbClr val="FFFFFF"/>
                </a:solidFill>
                <a:effectLst/>
                <a:latin typeface="Muli"/>
              </a:rPr>
              <a:t>Herzlich Willkommen zum virtuellen Tag der offenen Tür an der KGS Altentreptow</a:t>
            </a:r>
            <a:br>
              <a:rPr lang="de-DE" b="0" i="0" dirty="0">
                <a:solidFill>
                  <a:srgbClr val="FFFFFF"/>
                </a:solidFill>
                <a:effectLst/>
                <a:latin typeface="Muli"/>
              </a:rPr>
            </a:br>
            <a:endParaRPr lang="de-DE" dirty="0"/>
          </a:p>
        </p:txBody>
      </p:sp>
      <p:sp>
        <p:nvSpPr>
          <p:cNvPr id="3" name="Untertitel 2">
            <a:extLst>
              <a:ext uri="{FF2B5EF4-FFF2-40B4-BE49-F238E27FC236}">
                <a16:creationId xmlns:a16="http://schemas.microsoft.com/office/drawing/2014/main" id="{2A54089E-9609-464C-93D6-03928FC96C50}"/>
              </a:ext>
            </a:extLst>
          </p:cNvPr>
          <p:cNvSpPr>
            <a:spLocks noGrp="1"/>
          </p:cNvSpPr>
          <p:nvPr>
            <p:ph type="subTitle" idx="1"/>
          </p:nvPr>
        </p:nvSpPr>
        <p:spPr/>
        <p:txBody>
          <a:bodyPr/>
          <a:lstStyle/>
          <a:p>
            <a:r>
              <a:rPr lang="de-DE" b="0" i="0" dirty="0">
                <a:solidFill>
                  <a:srgbClr val="FFFFFF"/>
                </a:solidFill>
                <a:effectLst/>
                <a:latin typeface="Muli"/>
              </a:rPr>
              <a:t>Hier präsentieren wir unsere Schule und geben Einblicke in unseren Unterrichtsalltag.</a:t>
            </a:r>
            <a:endParaRPr lang="de-DE" dirty="0"/>
          </a:p>
        </p:txBody>
      </p:sp>
    </p:spTree>
    <p:extLst>
      <p:ext uri="{BB962C8B-B14F-4D97-AF65-F5344CB8AC3E}">
        <p14:creationId xmlns:p14="http://schemas.microsoft.com/office/powerpoint/2010/main" val="3501700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D6420F-D643-46C1-9B2E-3120AD864AC0}"/>
              </a:ext>
            </a:extLst>
          </p:cNvPr>
          <p:cNvSpPr>
            <a:spLocks noGrp="1"/>
          </p:cNvSpPr>
          <p:nvPr>
            <p:ph type="title"/>
          </p:nvPr>
        </p:nvSpPr>
        <p:spPr>
          <a:xfrm>
            <a:off x="779461" y="415925"/>
            <a:ext cx="8534401" cy="1298575"/>
          </a:xfrm>
        </p:spPr>
        <p:txBody>
          <a:bodyPr anchor="t"/>
          <a:lstStyle/>
          <a:p>
            <a:r>
              <a:rPr lang="de-DE" b="1" dirty="0"/>
              <a:t>Welche Sprachen kann ich an</a:t>
            </a:r>
            <a:br>
              <a:rPr lang="de-DE" b="1" dirty="0"/>
            </a:br>
            <a:r>
              <a:rPr lang="de-DE" b="1" dirty="0"/>
              <a:t>der Schule erlernen?</a:t>
            </a:r>
          </a:p>
        </p:txBody>
      </p:sp>
      <p:sp>
        <p:nvSpPr>
          <p:cNvPr id="3" name="Textplatzhalter 2">
            <a:extLst>
              <a:ext uri="{FF2B5EF4-FFF2-40B4-BE49-F238E27FC236}">
                <a16:creationId xmlns:a16="http://schemas.microsoft.com/office/drawing/2014/main" id="{88AF91F2-324F-4D6B-9AE3-379FF182C39E}"/>
              </a:ext>
            </a:extLst>
          </p:cNvPr>
          <p:cNvSpPr>
            <a:spLocks noGrp="1"/>
          </p:cNvSpPr>
          <p:nvPr>
            <p:ph type="body" idx="1"/>
          </p:nvPr>
        </p:nvSpPr>
        <p:spPr>
          <a:xfrm>
            <a:off x="684213" y="1971676"/>
            <a:ext cx="8534400" cy="3276600"/>
          </a:xfrm>
        </p:spPr>
        <p:txBody>
          <a:bodyPr>
            <a:normAutofit fontScale="70000" lnSpcReduction="20000"/>
          </a:bodyPr>
          <a:lstStyle/>
          <a:p>
            <a:r>
              <a:rPr lang="de-DE" sz="2900" b="1" dirty="0">
                <a:solidFill>
                  <a:schemeClr val="tx1"/>
                </a:solidFill>
              </a:rPr>
              <a:t>An unserer Schule können folgende Sprachen erlernt werden:</a:t>
            </a:r>
          </a:p>
          <a:p>
            <a:pPr marL="342900" indent="-342900">
              <a:buFont typeface="Wingdings" panose="05000000000000000000" pitchFamily="2" charset="2"/>
              <a:buChar char="Ø"/>
            </a:pPr>
            <a:r>
              <a:rPr lang="de-DE" sz="2900" b="1" dirty="0">
                <a:solidFill>
                  <a:schemeClr val="tx1"/>
                </a:solidFill>
              </a:rPr>
              <a:t>Englisch  ab Klasse 5 verbindlich – 1. Fremdsprache</a:t>
            </a:r>
          </a:p>
          <a:p>
            <a:pPr marL="342900" indent="-342900">
              <a:buFont typeface="Wingdings" panose="05000000000000000000" pitchFamily="2" charset="2"/>
              <a:buChar char="Ø"/>
            </a:pPr>
            <a:r>
              <a:rPr lang="de-DE" sz="2900" b="1" dirty="0">
                <a:solidFill>
                  <a:schemeClr val="tx1"/>
                </a:solidFill>
              </a:rPr>
              <a:t>Französisch ab Klasse 7 – Wahlfach für die Regionale Schule/ </a:t>
            </a:r>
          </a:p>
          <a:p>
            <a:r>
              <a:rPr lang="de-DE" sz="2900" b="1" dirty="0">
                <a:solidFill>
                  <a:schemeClr val="tx1"/>
                </a:solidFill>
              </a:rPr>
              <a:t>     verbindlich für Gymnasium – 2. Fremdsprache</a:t>
            </a:r>
            <a:r>
              <a:rPr lang="de-DE" sz="2900" b="1" dirty="0" smtClean="0">
                <a:solidFill>
                  <a:schemeClr val="tx1"/>
                </a:solidFill>
              </a:rPr>
              <a:t>*       </a:t>
            </a:r>
            <a:endParaRPr lang="de-DE" sz="2900" b="1" dirty="0">
              <a:solidFill>
                <a:schemeClr val="tx1"/>
              </a:solidFill>
            </a:endParaRPr>
          </a:p>
          <a:p>
            <a:pPr marL="342900" indent="-342900">
              <a:buFont typeface="Wingdings" panose="05000000000000000000" pitchFamily="2" charset="2"/>
              <a:buChar char="Ø"/>
            </a:pPr>
            <a:r>
              <a:rPr lang="de-DE" sz="2900" b="1" dirty="0">
                <a:solidFill>
                  <a:schemeClr val="tx1"/>
                </a:solidFill>
              </a:rPr>
              <a:t>Spanisch ab Klasse 7 – verbindlich für Gymnasium – 2. Fremdsprache*</a:t>
            </a:r>
          </a:p>
          <a:p>
            <a:pPr marL="342900" indent="-342900">
              <a:buFont typeface="Wingdings" panose="05000000000000000000" pitchFamily="2" charset="2"/>
              <a:buChar char="Ø"/>
            </a:pPr>
            <a:r>
              <a:rPr lang="de-DE" sz="2900" b="1" dirty="0">
                <a:solidFill>
                  <a:schemeClr val="tx1"/>
                </a:solidFill>
              </a:rPr>
              <a:t>Latein ab Klasse 9 – Wahlfach für Gymnasium</a:t>
            </a:r>
          </a:p>
          <a:p>
            <a:pPr marL="342900" indent="-342900">
              <a:buFont typeface="Wingdings" panose="05000000000000000000" pitchFamily="2" charset="2"/>
              <a:buChar char="Ø"/>
            </a:pPr>
            <a:endParaRPr lang="de-DE" sz="2000" dirty="0">
              <a:solidFill>
                <a:schemeClr val="tx1"/>
              </a:solidFill>
            </a:endParaRPr>
          </a:p>
          <a:p>
            <a:r>
              <a:rPr lang="de-DE" sz="1600" dirty="0">
                <a:solidFill>
                  <a:schemeClr val="tx1"/>
                </a:solidFill>
              </a:rPr>
              <a:t>* Wahlmöglichkeit zwischen  den beiden Sprachen</a:t>
            </a:r>
          </a:p>
        </p:txBody>
      </p:sp>
    </p:spTree>
    <p:extLst>
      <p:ext uri="{BB962C8B-B14F-4D97-AF65-F5344CB8AC3E}">
        <p14:creationId xmlns:p14="http://schemas.microsoft.com/office/powerpoint/2010/main" val="1951485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0E4B3D-70A1-43AB-82E1-6271EEE90236}"/>
              </a:ext>
            </a:extLst>
          </p:cNvPr>
          <p:cNvSpPr>
            <a:spLocks noGrp="1"/>
          </p:cNvSpPr>
          <p:nvPr>
            <p:ph type="title"/>
          </p:nvPr>
        </p:nvSpPr>
        <p:spPr>
          <a:xfrm>
            <a:off x="684212" y="787400"/>
            <a:ext cx="8534401" cy="1165225"/>
          </a:xfrm>
        </p:spPr>
        <p:txBody>
          <a:bodyPr anchor="t">
            <a:normAutofit fontScale="90000"/>
          </a:bodyPr>
          <a:lstStyle/>
          <a:p>
            <a:r>
              <a:rPr lang="de-DE" b="1" dirty="0"/>
              <a:t>Über welche digitale Ausstattung</a:t>
            </a:r>
            <a:br>
              <a:rPr lang="de-DE" b="1" dirty="0"/>
            </a:br>
            <a:r>
              <a:rPr lang="de-DE" b="1" dirty="0"/>
              <a:t>verfügt die Schule?</a:t>
            </a:r>
          </a:p>
        </p:txBody>
      </p:sp>
      <p:sp>
        <p:nvSpPr>
          <p:cNvPr id="3" name="Textplatzhalter 2">
            <a:extLst>
              <a:ext uri="{FF2B5EF4-FFF2-40B4-BE49-F238E27FC236}">
                <a16:creationId xmlns:a16="http://schemas.microsoft.com/office/drawing/2014/main" id="{789A6EC0-67E1-4A1C-BECA-AF7D014DA9E9}"/>
              </a:ext>
            </a:extLst>
          </p:cNvPr>
          <p:cNvSpPr>
            <a:spLocks noGrp="1"/>
          </p:cNvSpPr>
          <p:nvPr>
            <p:ph type="body" idx="1"/>
          </p:nvPr>
        </p:nvSpPr>
        <p:spPr>
          <a:xfrm>
            <a:off x="836613" y="2162174"/>
            <a:ext cx="8534400" cy="3648075"/>
          </a:xfrm>
        </p:spPr>
        <p:txBody>
          <a:bodyPr>
            <a:normAutofit lnSpcReduction="10000"/>
          </a:bodyPr>
          <a:lstStyle/>
          <a:p>
            <a:pPr marL="342900" indent="-342900">
              <a:buFont typeface="Wingdings" panose="05000000000000000000" pitchFamily="2" charset="2"/>
              <a:buChar char="Ø"/>
            </a:pPr>
            <a:r>
              <a:rPr lang="de-DE" sz="2000" b="1" dirty="0" smtClean="0">
                <a:solidFill>
                  <a:schemeClr val="tx1"/>
                </a:solidFill>
              </a:rPr>
              <a:t>Die KGS verfügt über 3 Computerkabinette unterschiedlicher Größe</a:t>
            </a:r>
          </a:p>
          <a:p>
            <a:pPr marL="342900" indent="-342900">
              <a:buFont typeface="Wingdings" panose="05000000000000000000" pitchFamily="2" charset="2"/>
              <a:buChar char="Ø"/>
            </a:pPr>
            <a:r>
              <a:rPr lang="de-DE" sz="2000" b="1" dirty="0" smtClean="0">
                <a:solidFill>
                  <a:schemeClr val="tx1"/>
                </a:solidFill>
              </a:rPr>
              <a:t>Mobile IPAD – Koffer für den Einsatz im Fachunterricht können genutzt werden.</a:t>
            </a:r>
          </a:p>
          <a:p>
            <a:pPr marL="342900" indent="-342900">
              <a:buFont typeface="Wingdings" panose="05000000000000000000" pitchFamily="2" charset="2"/>
              <a:buChar char="Ø"/>
            </a:pPr>
            <a:r>
              <a:rPr lang="de-DE" sz="2000" b="1" dirty="0" smtClean="0">
                <a:solidFill>
                  <a:schemeClr val="tx1"/>
                </a:solidFill>
              </a:rPr>
              <a:t>10 elektronische Tafeln „Clever Touch“ sind im Einsatz und haben die alten Tafeln abgelöst.</a:t>
            </a:r>
          </a:p>
          <a:p>
            <a:pPr marL="342900" indent="-342900">
              <a:buFont typeface="Wingdings" panose="05000000000000000000" pitchFamily="2" charset="2"/>
              <a:buChar char="Ø"/>
            </a:pPr>
            <a:r>
              <a:rPr lang="de-DE" sz="2000" b="1" dirty="0" smtClean="0">
                <a:solidFill>
                  <a:schemeClr val="tx1"/>
                </a:solidFill>
              </a:rPr>
              <a:t>Viele Klassenräume verfügen über einen Beamer.</a:t>
            </a:r>
          </a:p>
          <a:p>
            <a:pPr marL="342900" indent="-342900">
              <a:buFont typeface="Wingdings" panose="05000000000000000000" pitchFamily="2" charset="2"/>
              <a:buChar char="Ø"/>
            </a:pPr>
            <a:r>
              <a:rPr lang="de-DE" sz="2000" b="1" dirty="0" smtClean="0">
                <a:solidFill>
                  <a:schemeClr val="tx1"/>
                </a:solidFill>
              </a:rPr>
              <a:t>Alle Klassenräume sind in das WLAN – Netz der Schule integriert.</a:t>
            </a:r>
          </a:p>
          <a:p>
            <a:pPr marL="342900" indent="-342900">
              <a:buFont typeface="Wingdings" panose="05000000000000000000" pitchFamily="2" charset="2"/>
              <a:buChar char="Ø"/>
            </a:pPr>
            <a:r>
              <a:rPr lang="de-DE" sz="2000" b="1" dirty="0" smtClean="0">
                <a:solidFill>
                  <a:schemeClr val="tx1"/>
                </a:solidFill>
              </a:rPr>
              <a:t>Die Zensurenverwaltung erfolgt über Fuxnoten und kann von den Eltern nach Anmeldung direkt eingesehen werden</a:t>
            </a:r>
            <a:r>
              <a:rPr lang="de-DE" sz="2000" dirty="0" smtClean="0">
                <a:solidFill>
                  <a:schemeClr val="tx1"/>
                </a:solidFill>
              </a:rPr>
              <a:t>.</a:t>
            </a:r>
            <a:endParaRPr lang="de-DE" sz="2000" dirty="0">
              <a:solidFill>
                <a:schemeClr val="tx1"/>
              </a:solidFill>
            </a:endParaRPr>
          </a:p>
        </p:txBody>
      </p:sp>
    </p:spTree>
    <p:extLst>
      <p:ext uri="{BB962C8B-B14F-4D97-AF65-F5344CB8AC3E}">
        <p14:creationId xmlns:p14="http://schemas.microsoft.com/office/powerpoint/2010/main" val="3329222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028DE1-CED5-419B-8ACD-BA4C3C3D1E22}"/>
              </a:ext>
            </a:extLst>
          </p:cNvPr>
          <p:cNvSpPr>
            <a:spLocks noGrp="1"/>
          </p:cNvSpPr>
          <p:nvPr>
            <p:ph type="title"/>
          </p:nvPr>
        </p:nvSpPr>
        <p:spPr>
          <a:xfrm>
            <a:off x="531811" y="482599"/>
            <a:ext cx="8677276" cy="1080193"/>
          </a:xfrm>
        </p:spPr>
        <p:txBody>
          <a:bodyPr anchor="t">
            <a:normAutofit fontScale="90000"/>
          </a:bodyPr>
          <a:lstStyle/>
          <a:p>
            <a:r>
              <a:rPr lang="de-DE" b="1" dirty="0"/>
              <a:t>Wie wird an der Schule mit</a:t>
            </a:r>
            <a:br>
              <a:rPr lang="de-DE" b="1" dirty="0"/>
            </a:br>
            <a:r>
              <a:rPr lang="de-DE" b="1" dirty="0"/>
              <a:t>Hausaufgaben umgegangen?</a:t>
            </a:r>
          </a:p>
        </p:txBody>
      </p:sp>
      <p:sp>
        <p:nvSpPr>
          <p:cNvPr id="3" name="Textplatzhalter 2">
            <a:extLst>
              <a:ext uri="{FF2B5EF4-FFF2-40B4-BE49-F238E27FC236}">
                <a16:creationId xmlns:a16="http://schemas.microsoft.com/office/drawing/2014/main" id="{A0A66875-06C7-40E1-949F-A6665011A43E}"/>
              </a:ext>
            </a:extLst>
          </p:cNvPr>
          <p:cNvSpPr>
            <a:spLocks noGrp="1"/>
          </p:cNvSpPr>
          <p:nvPr>
            <p:ph type="body" idx="1"/>
          </p:nvPr>
        </p:nvSpPr>
        <p:spPr>
          <a:xfrm>
            <a:off x="674687" y="1902402"/>
            <a:ext cx="8534400" cy="4305300"/>
          </a:xfrm>
        </p:spPr>
        <p:txBody>
          <a:bodyPr>
            <a:normAutofit/>
          </a:bodyPr>
          <a:lstStyle/>
          <a:p>
            <a:r>
              <a:rPr lang="de-DE" sz="2000" b="1" dirty="0">
                <a:solidFill>
                  <a:schemeClr val="tx1"/>
                </a:solidFill>
              </a:rPr>
              <a:t>Unter Hausaufgaben verstehen wir alle Aufgaben, die von Schülern außerhalb des vom Lehrer geplanten Unterrichts selbstständig bearbeitet und erledigt werden. Diese können in mündlicher oder schriftlicher Form sein.</a:t>
            </a:r>
          </a:p>
          <a:p>
            <a:r>
              <a:rPr lang="de-DE" sz="2000" b="1" u="sng" dirty="0">
                <a:solidFill>
                  <a:schemeClr val="tx1"/>
                </a:solidFill>
              </a:rPr>
              <a:t>Ziele der Hausaufgaben sind:</a:t>
            </a:r>
            <a:r>
              <a:rPr lang="de-DE" sz="2000" b="1" dirty="0">
                <a:solidFill>
                  <a:schemeClr val="tx1"/>
                </a:solidFill>
              </a:rPr>
              <a:t>   </a:t>
            </a:r>
          </a:p>
          <a:p>
            <a:pPr lvl="0"/>
            <a:r>
              <a:rPr lang="de-DE" sz="2000" b="1" dirty="0">
                <a:solidFill>
                  <a:schemeClr val="tx1"/>
                </a:solidFill>
              </a:rPr>
              <a:t>Vor-und Nachbereitung des Lernstoffes</a:t>
            </a:r>
          </a:p>
          <a:p>
            <a:pPr lvl="0"/>
            <a:r>
              <a:rPr lang="de-DE" sz="2000" b="1" dirty="0">
                <a:solidFill>
                  <a:schemeClr val="tx1"/>
                </a:solidFill>
              </a:rPr>
              <a:t>Anwenden, Festigen und Üben</a:t>
            </a:r>
          </a:p>
          <a:p>
            <a:pPr lvl="0"/>
            <a:r>
              <a:rPr lang="de-DE" sz="2000" b="1" dirty="0">
                <a:solidFill>
                  <a:schemeClr val="tx1"/>
                </a:solidFill>
              </a:rPr>
              <a:t>Entwicklung der Selbst-und Methodenkompetenz</a:t>
            </a:r>
          </a:p>
          <a:p>
            <a:pPr lvl="0"/>
            <a:r>
              <a:rPr lang="de-DE" sz="2000" b="1" dirty="0">
                <a:solidFill>
                  <a:schemeClr val="tx1"/>
                </a:solidFill>
              </a:rPr>
              <a:t>Förderung der Selbstständigkeit</a:t>
            </a:r>
          </a:p>
          <a:p>
            <a:endParaRPr lang="de-DE" sz="2000" dirty="0"/>
          </a:p>
        </p:txBody>
      </p:sp>
    </p:spTree>
    <p:extLst>
      <p:ext uri="{BB962C8B-B14F-4D97-AF65-F5344CB8AC3E}">
        <p14:creationId xmlns:p14="http://schemas.microsoft.com/office/powerpoint/2010/main" val="2396442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1" y="365760"/>
            <a:ext cx="8534401" cy="955964"/>
          </a:xfrm>
        </p:spPr>
        <p:txBody>
          <a:bodyPr anchor="t">
            <a:normAutofit fontScale="90000"/>
          </a:bodyPr>
          <a:lstStyle/>
          <a:p>
            <a:r>
              <a:rPr lang="de-DE" sz="3200" b="1" dirty="0"/>
              <a:t>Erhalten Schüler-innen mit einer </a:t>
            </a:r>
            <a:r>
              <a:rPr lang="de-DE" sz="3200" b="1" dirty="0" err="1"/>
              <a:t>Lese-und</a:t>
            </a:r>
            <a:r>
              <a:rPr lang="de-DE" sz="3200" b="1" dirty="0"/>
              <a:t> rechtschreibschwäche oder Rechenschwäche ein </a:t>
            </a:r>
            <a:r>
              <a:rPr lang="de-DE" sz="3200" b="1" dirty="0" err="1"/>
              <a:t>förderangebot</a:t>
            </a:r>
            <a:r>
              <a:rPr lang="de-DE" sz="3200" b="1" dirty="0"/>
              <a:t>?</a:t>
            </a:r>
          </a:p>
        </p:txBody>
      </p:sp>
      <p:sp>
        <p:nvSpPr>
          <p:cNvPr id="3" name="Textplatzhalter 2"/>
          <p:cNvSpPr>
            <a:spLocks noGrp="1"/>
          </p:cNvSpPr>
          <p:nvPr>
            <p:ph type="body" idx="1"/>
          </p:nvPr>
        </p:nvSpPr>
        <p:spPr>
          <a:xfrm>
            <a:off x="684213" y="1878676"/>
            <a:ext cx="8534400" cy="4115724"/>
          </a:xfrm>
        </p:spPr>
        <p:txBody>
          <a:bodyPr/>
          <a:lstStyle/>
          <a:p>
            <a:pPr marL="285750" indent="-285750">
              <a:buFont typeface="Wingdings" panose="05000000000000000000" pitchFamily="2" charset="2"/>
              <a:buChar char="Ø"/>
            </a:pPr>
            <a:endParaRPr lang="de-DE" dirty="0"/>
          </a:p>
          <a:p>
            <a:pPr marL="285750" indent="-285750">
              <a:buFont typeface="Wingdings" panose="05000000000000000000" pitchFamily="2" charset="2"/>
              <a:buChar char="Ø"/>
            </a:pPr>
            <a:r>
              <a:rPr lang="de-DE" sz="2000" b="1" dirty="0">
                <a:solidFill>
                  <a:schemeClr val="tx1"/>
                </a:solidFill>
              </a:rPr>
              <a:t>Unsere Schule kooperiert mit einigen Nachhilfeanbietern. </a:t>
            </a:r>
          </a:p>
          <a:p>
            <a:pPr marL="285750" indent="-285750">
              <a:buFont typeface="Wingdings" panose="05000000000000000000" pitchFamily="2" charset="2"/>
              <a:buChar char="Ø"/>
            </a:pPr>
            <a:r>
              <a:rPr lang="de-DE" sz="2000" b="1" dirty="0">
                <a:solidFill>
                  <a:schemeClr val="tx1"/>
                </a:solidFill>
              </a:rPr>
              <a:t>Die Nachhilfestunden finden in Präsenz oder online statt (Gruppenunterricht in der Schule oder von zu Hause aus). </a:t>
            </a:r>
          </a:p>
          <a:p>
            <a:pPr marL="285750" indent="-285750">
              <a:buFont typeface="Wingdings" panose="05000000000000000000" pitchFamily="2" charset="2"/>
              <a:buChar char="Ø"/>
            </a:pPr>
            <a:r>
              <a:rPr lang="de-DE" sz="2000" b="1" dirty="0">
                <a:solidFill>
                  <a:schemeClr val="tx1"/>
                </a:solidFill>
              </a:rPr>
              <a:t> Aktuell werden die Kosten durch das Land MV übernommen.</a:t>
            </a:r>
          </a:p>
          <a:p>
            <a:pPr marL="285750" indent="-285750">
              <a:buFont typeface="Wingdings" panose="05000000000000000000" pitchFamily="2" charset="2"/>
              <a:buChar char="Ø"/>
            </a:pPr>
            <a:r>
              <a:rPr lang="de-DE" sz="2000" b="1" dirty="0">
                <a:solidFill>
                  <a:schemeClr val="tx1"/>
                </a:solidFill>
              </a:rPr>
              <a:t> Es gibt Förderunterricht in den Hauptfächern auf allen </a:t>
            </a:r>
            <a:r>
              <a:rPr lang="de-DE" sz="2000" b="1" dirty="0" smtClean="0">
                <a:solidFill>
                  <a:schemeClr val="tx1"/>
                </a:solidFill>
              </a:rPr>
              <a:t>         </a:t>
            </a:r>
          </a:p>
          <a:p>
            <a:r>
              <a:rPr lang="de-DE" sz="2000" b="1" dirty="0">
                <a:solidFill>
                  <a:schemeClr val="tx1"/>
                </a:solidFill>
              </a:rPr>
              <a:t> </a:t>
            </a:r>
            <a:r>
              <a:rPr lang="de-DE" sz="2000" b="1" dirty="0" smtClean="0">
                <a:solidFill>
                  <a:schemeClr val="tx1"/>
                </a:solidFill>
              </a:rPr>
              <a:t>    Niveaustufen</a:t>
            </a:r>
            <a:r>
              <a:rPr lang="de-DE" sz="2000" b="1" dirty="0">
                <a:solidFill>
                  <a:schemeClr val="tx1"/>
                </a:solidFill>
              </a:rPr>
              <a:t>.</a:t>
            </a:r>
          </a:p>
          <a:p>
            <a:pPr marL="285750" indent="-285750">
              <a:buFont typeface="Wingdings" panose="05000000000000000000" pitchFamily="2" charset="2"/>
              <a:buChar char="Ø"/>
            </a:pPr>
            <a:r>
              <a:rPr lang="de-DE" sz="2000" b="1" dirty="0">
                <a:solidFill>
                  <a:schemeClr val="tx1"/>
                </a:solidFill>
              </a:rPr>
              <a:t> Kurse für besonders begabte </a:t>
            </a:r>
            <a:r>
              <a:rPr lang="de-DE" sz="2000" b="1" dirty="0" err="1">
                <a:solidFill>
                  <a:schemeClr val="tx1"/>
                </a:solidFill>
              </a:rPr>
              <a:t>SchülerInnen</a:t>
            </a:r>
            <a:r>
              <a:rPr lang="de-DE" sz="2000" b="1" dirty="0">
                <a:solidFill>
                  <a:schemeClr val="tx1"/>
                </a:solidFill>
              </a:rPr>
              <a:t> sollen im nächsten Jahr  weiter von der Schule kostenlos angeboten werden.</a:t>
            </a:r>
          </a:p>
          <a:p>
            <a:pPr marL="285750" indent="-285750">
              <a:buFont typeface="Wingdings" panose="05000000000000000000" pitchFamily="2" charset="2"/>
              <a:buChar char="Ø"/>
            </a:pPr>
            <a:r>
              <a:rPr lang="de-DE" sz="2000" b="1" dirty="0">
                <a:solidFill>
                  <a:schemeClr val="tx1"/>
                </a:solidFill>
              </a:rPr>
              <a:t> LRS-Förderung findet für die Klassenstufen 5-8 statt.</a:t>
            </a:r>
          </a:p>
        </p:txBody>
      </p:sp>
    </p:spTree>
    <p:extLst>
      <p:ext uri="{BB962C8B-B14F-4D97-AF65-F5344CB8AC3E}">
        <p14:creationId xmlns:p14="http://schemas.microsoft.com/office/powerpoint/2010/main" val="3336892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1455" y="127924"/>
            <a:ext cx="8534401" cy="861291"/>
          </a:xfrm>
        </p:spPr>
        <p:txBody>
          <a:bodyPr>
            <a:normAutofit/>
          </a:bodyPr>
          <a:lstStyle/>
          <a:p>
            <a:r>
              <a:rPr lang="de-DE" sz="3200" b="1" dirty="0"/>
              <a:t>Wie viele Kinder besuchen die Schule?</a:t>
            </a:r>
          </a:p>
        </p:txBody>
      </p:sp>
      <p:sp>
        <p:nvSpPr>
          <p:cNvPr id="3" name="Textplatzhalter 2"/>
          <p:cNvSpPr>
            <a:spLocks noGrp="1"/>
          </p:cNvSpPr>
          <p:nvPr>
            <p:ph type="body" idx="1"/>
          </p:nvPr>
        </p:nvSpPr>
        <p:spPr>
          <a:xfrm>
            <a:off x="576148" y="1395153"/>
            <a:ext cx="8534400" cy="3559232"/>
          </a:xfrm>
        </p:spPr>
        <p:txBody>
          <a:bodyPr>
            <a:normAutofit/>
          </a:bodyPr>
          <a:lstStyle/>
          <a:p>
            <a:r>
              <a:rPr lang="de-DE" sz="2000" b="1" dirty="0" smtClean="0">
                <a:solidFill>
                  <a:schemeClr val="tx1"/>
                </a:solidFill>
              </a:rPr>
              <a:t>Im Schuljahr 2021 / 2022 lernen : 558 Schüler an der KGS</a:t>
            </a:r>
          </a:p>
          <a:p>
            <a:r>
              <a:rPr lang="de-DE" sz="2000" b="1" dirty="0" smtClean="0">
                <a:solidFill>
                  <a:schemeClr val="tx1"/>
                </a:solidFill>
              </a:rPr>
              <a:t>Davon in der Orientierungsstufe:  173</a:t>
            </a:r>
          </a:p>
          <a:p>
            <a:r>
              <a:rPr lang="de-DE" sz="2000" b="1" dirty="0" smtClean="0">
                <a:solidFill>
                  <a:schemeClr val="tx1"/>
                </a:solidFill>
              </a:rPr>
              <a:t>In der </a:t>
            </a:r>
            <a:r>
              <a:rPr lang="de-DE" sz="2000" b="1" dirty="0" err="1" smtClean="0">
                <a:solidFill>
                  <a:schemeClr val="tx1"/>
                </a:solidFill>
              </a:rPr>
              <a:t>RegS</a:t>
            </a:r>
            <a:r>
              <a:rPr lang="de-DE" sz="2000" b="1" dirty="0" smtClean="0">
                <a:solidFill>
                  <a:schemeClr val="tx1"/>
                </a:solidFill>
              </a:rPr>
              <a:t>:  184</a:t>
            </a:r>
          </a:p>
          <a:p>
            <a:r>
              <a:rPr lang="de-DE" sz="2000" b="1" dirty="0" smtClean="0">
                <a:solidFill>
                  <a:schemeClr val="tx1"/>
                </a:solidFill>
              </a:rPr>
              <a:t>Im </a:t>
            </a:r>
            <a:r>
              <a:rPr lang="de-DE" sz="2000" b="1" dirty="0" err="1" smtClean="0">
                <a:solidFill>
                  <a:schemeClr val="tx1"/>
                </a:solidFill>
              </a:rPr>
              <a:t>gymn</a:t>
            </a:r>
            <a:r>
              <a:rPr lang="de-DE" sz="2000" b="1" dirty="0" smtClean="0">
                <a:solidFill>
                  <a:schemeClr val="tx1"/>
                </a:solidFill>
              </a:rPr>
              <a:t>. BG:  201</a:t>
            </a:r>
            <a:endParaRPr lang="de-DE" sz="2000" b="1" dirty="0">
              <a:solidFill>
                <a:schemeClr val="tx1"/>
              </a:solidFill>
            </a:endParaRPr>
          </a:p>
        </p:txBody>
      </p:sp>
    </p:spTree>
    <p:extLst>
      <p:ext uri="{BB962C8B-B14F-4D97-AF65-F5344CB8AC3E}">
        <p14:creationId xmlns:p14="http://schemas.microsoft.com/office/powerpoint/2010/main" val="3898857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368993"/>
            <a:ext cx="8534401" cy="952731"/>
          </a:xfrm>
        </p:spPr>
        <p:txBody>
          <a:bodyPr>
            <a:normAutofit fontScale="90000"/>
          </a:bodyPr>
          <a:lstStyle/>
          <a:p>
            <a:r>
              <a:rPr lang="de-DE" sz="3200" b="1" dirty="0"/>
              <a:t>Wie hilft die Schulsozialarbeiterin</a:t>
            </a:r>
            <a:br>
              <a:rPr lang="de-DE" sz="3200" b="1" dirty="0"/>
            </a:br>
            <a:r>
              <a:rPr lang="de-DE" sz="3200" b="1" dirty="0"/>
              <a:t>Kindern und Eltern?</a:t>
            </a:r>
          </a:p>
        </p:txBody>
      </p:sp>
      <p:sp>
        <p:nvSpPr>
          <p:cNvPr id="3" name="Textplatzhalter 2"/>
          <p:cNvSpPr>
            <a:spLocks noGrp="1"/>
          </p:cNvSpPr>
          <p:nvPr>
            <p:ph type="body" idx="1"/>
          </p:nvPr>
        </p:nvSpPr>
        <p:spPr>
          <a:xfrm>
            <a:off x="684212" y="1528156"/>
            <a:ext cx="8534400" cy="4831080"/>
          </a:xfrm>
        </p:spPr>
        <p:txBody>
          <a:bodyPr>
            <a:noAutofit/>
          </a:bodyPr>
          <a:lstStyle/>
          <a:p>
            <a:pPr>
              <a:lnSpc>
                <a:spcPct val="150000"/>
              </a:lnSpc>
            </a:pPr>
            <a:r>
              <a:rPr lang="de-DE" b="1" dirty="0">
                <a:solidFill>
                  <a:schemeClr val="tx1"/>
                </a:solidFill>
              </a:rPr>
              <a:t>Bei mir können sich sowohl die </a:t>
            </a:r>
            <a:r>
              <a:rPr lang="de-DE" b="1" dirty="0" err="1">
                <a:solidFill>
                  <a:schemeClr val="tx1"/>
                </a:solidFill>
              </a:rPr>
              <a:t>SchülerInnen</a:t>
            </a:r>
            <a:r>
              <a:rPr lang="de-DE" b="1" dirty="0">
                <a:solidFill>
                  <a:schemeClr val="tx1"/>
                </a:solidFill>
              </a:rPr>
              <a:t>, </a:t>
            </a:r>
            <a:r>
              <a:rPr lang="de-DE" b="1" dirty="0" err="1">
                <a:solidFill>
                  <a:schemeClr val="tx1"/>
                </a:solidFill>
              </a:rPr>
              <a:t>LehrerInnen</a:t>
            </a:r>
            <a:r>
              <a:rPr lang="de-DE" b="1" dirty="0">
                <a:solidFill>
                  <a:schemeClr val="tx1"/>
                </a:solidFill>
              </a:rPr>
              <a:t> als auch die Eltern melden, wenn es Probleme oder Schwierigkeiten im Schulalltag oder zu Hause gibt. In erster Linie helfe ich mit gemeinsamen Gesprächen. Dabei gilt: Wo wir allein nicht vorankommen, versuche ich weiterführende Hilfen zu vermitteln. Neben der Vielzahl an Gesprächen, initiiere und organisiere ich verschiedene Aktivitäten und Projekte für die </a:t>
            </a:r>
            <a:r>
              <a:rPr lang="de-DE" b="1" dirty="0" err="1">
                <a:solidFill>
                  <a:schemeClr val="tx1"/>
                </a:solidFill>
              </a:rPr>
              <a:t>SchülerInnen</a:t>
            </a:r>
            <a:r>
              <a:rPr lang="de-DE" b="1" dirty="0">
                <a:solidFill>
                  <a:schemeClr val="tx1"/>
                </a:solidFill>
              </a:rPr>
              <a:t>. </a:t>
            </a:r>
          </a:p>
          <a:p>
            <a:pPr>
              <a:lnSpc>
                <a:spcPct val="150000"/>
              </a:lnSpc>
            </a:pPr>
            <a:r>
              <a:rPr lang="de-DE" b="1" dirty="0">
                <a:solidFill>
                  <a:schemeClr val="tx1"/>
                </a:solidFill>
              </a:rPr>
              <a:t>Egal ob große oder kleine Sorgen, Streitigkeiten oder Lernschwierigkeiten, ich habe ein offenes Ohr. Mein Ziel ist es, den Schulalltag gemeinsam mit allen Beteiligten positiv zu gestalten und auftretende Probleme zu bearbeiten und im besten Falle zu lösen.  </a:t>
            </a:r>
          </a:p>
        </p:txBody>
      </p:sp>
    </p:spTree>
    <p:extLst>
      <p:ext uri="{BB962C8B-B14F-4D97-AF65-F5344CB8AC3E}">
        <p14:creationId xmlns:p14="http://schemas.microsoft.com/office/powerpoint/2010/main" val="1230290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211051"/>
            <a:ext cx="8534401" cy="844665"/>
          </a:xfrm>
        </p:spPr>
        <p:txBody>
          <a:bodyPr anchor="t">
            <a:normAutofit fontScale="90000"/>
          </a:bodyPr>
          <a:lstStyle/>
          <a:p>
            <a:r>
              <a:rPr lang="de-DE" sz="3200" b="1" dirty="0"/>
              <a:t>Aus </a:t>
            </a:r>
            <a:r>
              <a:rPr lang="de-DE" sz="3200" b="1" dirty="0" err="1"/>
              <a:t>welcheN</a:t>
            </a:r>
            <a:r>
              <a:rPr lang="de-DE" sz="3200" b="1" dirty="0"/>
              <a:t> Grundschulen kommen</a:t>
            </a:r>
            <a:br>
              <a:rPr lang="de-DE" sz="3200" b="1" dirty="0"/>
            </a:br>
            <a:r>
              <a:rPr lang="de-DE" sz="3200" b="1" dirty="0"/>
              <a:t>die Schüler-innen?</a:t>
            </a:r>
          </a:p>
        </p:txBody>
      </p:sp>
      <p:sp>
        <p:nvSpPr>
          <p:cNvPr id="3" name="Textplatzhalter 2"/>
          <p:cNvSpPr>
            <a:spLocks noGrp="1"/>
          </p:cNvSpPr>
          <p:nvPr>
            <p:ph type="body" idx="1"/>
          </p:nvPr>
        </p:nvSpPr>
        <p:spPr>
          <a:xfrm>
            <a:off x="684213" y="1428402"/>
            <a:ext cx="8534400" cy="4698077"/>
          </a:xfrm>
        </p:spPr>
        <p:txBody>
          <a:bodyPr/>
          <a:lstStyle/>
          <a:p>
            <a:r>
              <a:rPr lang="de-DE" sz="2000" b="1" dirty="0">
                <a:solidFill>
                  <a:schemeClr val="tx1"/>
                </a:solidFill>
              </a:rPr>
              <a:t>Jungen und Mädchen der Orientierungsstufe  kommen aus folgenden Grundschulen:</a:t>
            </a:r>
          </a:p>
          <a:p>
            <a:pPr marL="342900" indent="-342900">
              <a:buFont typeface="Wingdings" panose="05000000000000000000" pitchFamily="2" charset="2"/>
              <a:buChar char="Ø"/>
            </a:pPr>
            <a:r>
              <a:rPr lang="de-DE" sz="2000" b="1" dirty="0">
                <a:solidFill>
                  <a:schemeClr val="tx1"/>
                </a:solidFill>
              </a:rPr>
              <a:t>Grundschule Am Klosterberg, Altentreptow</a:t>
            </a:r>
          </a:p>
          <a:p>
            <a:pPr marL="342900" indent="-342900">
              <a:buFont typeface="Wingdings" panose="05000000000000000000" pitchFamily="2" charset="2"/>
              <a:buChar char="Ø"/>
            </a:pPr>
            <a:r>
              <a:rPr lang="de-DE" sz="2000" b="1" dirty="0">
                <a:solidFill>
                  <a:schemeClr val="tx1"/>
                </a:solidFill>
              </a:rPr>
              <a:t>Grundschule Zum Wasserturm, </a:t>
            </a:r>
            <a:r>
              <a:rPr lang="de-DE" sz="2000" b="1" dirty="0" err="1">
                <a:solidFill>
                  <a:schemeClr val="tx1"/>
                </a:solidFill>
              </a:rPr>
              <a:t>Neverin</a:t>
            </a:r>
            <a:endParaRPr lang="de-DE" sz="2000" b="1" dirty="0">
              <a:solidFill>
                <a:schemeClr val="tx1"/>
              </a:solidFill>
            </a:endParaRPr>
          </a:p>
          <a:p>
            <a:pPr marL="342900" indent="-342900">
              <a:buFont typeface="Wingdings" panose="05000000000000000000" pitchFamily="2" charset="2"/>
              <a:buChar char="Ø"/>
            </a:pPr>
            <a:r>
              <a:rPr lang="de-DE" sz="2000" b="1" dirty="0">
                <a:solidFill>
                  <a:schemeClr val="tx1"/>
                </a:solidFill>
              </a:rPr>
              <a:t>Grundschule </a:t>
            </a:r>
            <a:r>
              <a:rPr lang="de-DE" sz="2000" b="1" dirty="0" err="1">
                <a:solidFill>
                  <a:schemeClr val="tx1"/>
                </a:solidFill>
              </a:rPr>
              <a:t>Burow</a:t>
            </a:r>
            <a:endParaRPr lang="de-DE" sz="2000" b="1" dirty="0">
              <a:solidFill>
                <a:schemeClr val="tx1"/>
              </a:solidFill>
            </a:endParaRPr>
          </a:p>
          <a:p>
            <a:pPr marL="342900" indent="-342900">
              <a:buFont typeface="Wingdings" panose="05000000000000000000" pitchFamily="2" charset="2"/>
              <a:buChar char="Ø"/>
            </a:pPr>
            <a:r>
              <a:rPr lang="de-DE" sz="2000" b="1" dirty="0">
                <a:solidFill>
                  <a:schemeClr val="tx1"/>
                </a:solidFill>
              </a:rPr>
              <a:t>Grundschule </a:t>
            </a:r>
            <a:r>
              <a:rPr lang="de-DE" sz="2000" b="1" dirty="0" err="1">
                <a:solidFill>
                  <a:schemeClr val="tx1"/>
                </a:solidFill>
              </a:rPr>
              <a:t>Sarow</a:t>
            </a:r>
            <a:endParaRPr lang="de-DE" sz="2000" b="1" dirty="0">
              <a:solidFill>
                <a:schemeClr val="tx1"/>
              </a:solidFill>
            </a:endParaRPr>
          </a:p>
          <a:p>
            <a:pPr marL="342900" indent="-342900">
              <a:buFont typeface="Wingdings" panose="05000000000000000000" pitchFamily="2" charset="2"/>
              <a:buChar char="Ø"/>
            </a:pPr>
            <a:r>
              <a:rPr lang="de-DE" sz="2000" b="1" dirty="0">
                <a:solidFill>
                  <a:schemeClr val="tx1"/>
                </a:solidFill>
              </a:rPr>
              <a:t>Grundschule Mölln</a:t>
            </a:r>
          </a:p>
          <a:p>
            <a:pPr marL="342900" indent="-342900">
              <a:buFont typeface="Wingdings" panose="05000000000000000000" pitchFamily="2" charset="2"/>
              <a:buChar char="Ø"/>
            </a:pPr>
            <a:r>
              <a:rPr lang="de-DE" sz="2000" b="1" dirty="0">
                <a:solidFill>
                  <a:schemeClr val="tx1"/>
                </a:solidFill>
              </a:rPr>
              <a:t>Bildungscampus Rosenow</a:t>
            </a:r>
          </a:p>
          <a:p>
            <a:pPr marL="342900" indent="-342900">
              <a:buFont typeface="Wingdings" panose="05000000000000000000" pitchFamily="2" charset="2"/>
              <a:buChar char="Ø"/>
            </a:pPr>
            <a:r>
              <a:rPr lang="de-DE" sz="2000" b="1" dirty="0">
                <a:solidFill>
                  <a:schemeClr val="tx1"/>
                </a:solidFill>
              </a:rPr>
              <a:t>BIP Kreativitätscampus Neubrandenburg</a:t>
            </a:r>
          </a:p>
          <a:p>
            <a:pPr marL="342900" indent="-342900">
              <a:buFont typeface="Wingdings" panose="05000000000000000000" pitchFamily="2" charset="2"/>
              <a:buChar char="Ø"/>
            </a:pPr>
            <a:r>
              <a:rPr lang="de-DE" sz="2000" b="1" dirty="0">
                <a:solidFill>
                  <a:schemeClr val="tx1"/>
                </a:solidFill>
              </a:rPr>
              <a:t>…</a:t>
            </a:r>
          </a:p>
          <a:p>
            <a:pPr marL="342900" indent="-342900">
              <a:buFont typeface="Wingdings" panose="05000000000000000000" pitchFamily="2" charset="2"/>
              <a:buChar char="Ø"/>
            </a:pPr>
            <a:endParaRPr lang="de-DE" sz="2000" b="1" dirty="0">
              <a:solidFill>
                <a:schemeClr val="tx1"/>
              </a:solidFill>
            </a:endParaRPr>
          </a:p>
          <a:p>
            <a:endParaRPr lang="de-DE" sz="2000" dirty="0"/>
          </a:p>
        </p:txBody>
      </p:sp>
    </p:spTree>
    <p:extLst>
      <p:ext uri="{BB962C8B-B14F-4D97-AF65-F5344CB8AC3E}">
        <p14:creationId xmlns:p14="http://schemas.microsoft.com/office/powerpoint/2010/main" val="424775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3" y="335741"/>
            <a:ext cx="8534401" cy="1094048"/>
          </a:xfrm>
        </p:spPr>
        <p:txBody>
          <a:bodyPr anchor="t">
            <a:normAutofit/>
          </a:bodyPr>
          <a:lstStyle/>
          <a:p>
            <a:r>
              <a:rPr lang="de-DE" sz="3200" b="1" dirty="0"/>
              <a:t>Welche Besonderheiten müssen wir beim Übergang in Klasse 7 beachten?</a:t>
            </a:r>
          </a:p>
        </p:txBody>
      </p:sp>
      <p:sp>
        <p:nvSpPr>
          <p:cNvPr id="3" name="Textplatzhalter 2"/>
          <p:cNvSpPr>
            <a:spLocks noGrp="1"/>
          </p:cNvSpPr>
          <p:nvPr>
            <p:ph type="body" idx="1"/>
          </p:nvPr>
        </p:nvSpPr>
        <p:spPr>
          <a:xfrm>
            <a:off x="750715" y="1519844"/>
            <a:ext cx="8534400" cy="4490258"/>
          </a:xfrm>
        </p:spPr>
        <p:txBody>
          <a:bodyPr/>
          <a:lstStyle/>
          <a:p>
            <a:endParaRPr lang="de-DE" dirty="0"/>
          </a:p>
          <a:p>
            <a:pPr marL="285750" indent="-285750">
              <a:buFont typeface="Wingdings" panose="05000000000000000000" pitchFamily="2" charset="2"/>
              <a:buChar char="Ø"/>
            </a:pPr>
            <a:r>
              <a:rPr lang="de-DE" sz="2000" b="1" dirty="0">
                <a:solidFill>
                  <a:schemeClr val="tx1"/>
                </a:solidFill>
              </a:rPr>
              <a:t>Schüler ohne Gymnasialempfehlung absolvieren ein Probejahr.</a:t>
            </a:r>
          </a:p>
          <a:p>
            <a:endParaRPr lang="de-DE" sz="2000" b="1" dirty="0">
              <a:solidFill>
                <a:schemeClr val="tx1"/>
              </a:solidFill>
            </a:endParaRPr>
          </a:p>
          <a:p>
            <a:pPr marL="285750" indent="-285750">
              <a:buFont typeface="Wingdings" panose="05000000000000000000" pitchFamily="2" charset="2"/>
              <a:buChar char="Ø"/>
            </a:pPr>
            <a:r>
              <a:rPr lang="de-DE" sz="2000" b="1" dirty="0">
                <a:solidFill>
                  <a:schemeClr val="tx1"/>
                </a:solidFill>
              </a:rPr>
              <a:t>Sind sie erfolgreich, dürfen sie das Gymnasium weiter besuchen.</a:t>
            </a:r>
          </a:p>
          <a:p>
            <a:pPr marL="285750" indent="-285750">
              <a:buFont typeface="Wingdings" panose="05000000000000000000" pitchFamily="2" charset="2"/>
              <a:buChar char="Ø"/>
            </a:pPr>
            <a:endParaRPr lang="de-DE" sz="2000" dirty="0">
              <a:solidFill>
                <a:schemeClr val="tx1"/>
              </a:solidFill>
            </a:endParaRPr>
          </a:p>
        </p:txBody>
      </p:sp>
    </p:spTree>
    <p:extLst>
      <p:ext uri="{BB962C8B-B14F-4D97-AF65-F5344CB8AC3E}">
        <p14:creationId xmlns:p14="http://schemas.microsoft.com/office/powerpoint/2010/main" val="1234800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3" y="352367"/>
            <a:ext cx="8534401" cy="877917"/>
          </a:xfrm>
        </p:spPr>
        <p:txBody>
          <a:bodyPr anchor="t">
            <a:normAutofit fontScale="90000"/>
          </a:bodyPr>
          <a:lstStyle/>
          <a:p>
            <a:r>
              <a:rPr lang="de-DE" sz="3200" b="1" dirty="0"/>
              <a:t>Was bedeutet der Titel „Schule ohne</a:t>
            </a:r>
            <a:br>
              <a:rPr lang="de-DE" sz="3200" b="1" dirty="0"/>
            </a:br>
            <a:r>
              <a:rPr lang="de-DE" sz="3200" b="1" dirty="0"/>
              <a:t>Rassismus – Schule mit Courage“?</a:t>
            </a:r>
          </a:p>
        </p:txBody>
      </p:sp>
      <p:sp>
        <p:nvSpPr>
          <p:cNvPr id="3" name="Textplatzhalter 2"/>
          <p:cNvSpPr>
            <a:spLocks noGrp="1"/>
          </p:cNvSpPr>
          <p:nvPr>
            <p:ph type="body" idx="1"/>
          </p:nvPr>
        </p:nvSpPr>
        <p:spPr>
          <a:xfrm>
            <a:off x="561975" y="1644534"/>
            <a:ext cx="8656639" cy="4432070"/>
          </a:xfrm>
        </p:spPr>
        <p:txBody>
          <a:bodyPr>
            <a:normAutofit/>
          </a:bodyPr>
          <a:lstStyle/>
          <a:p>
            <a:pPr>
              <a:lnSpc>
                <a:spcPct val="150000"/>
              </a:lnSpc>
            </a:pPr>
            <a:r>
              <a:rPr lang="de-DE" sz="2000" b="1" dirty="0">
                <a:solidFill>
                  <a:schemeClr val="tx1"/>
                </a:solidFill>
              </a:rPr>
              <a:t>Schule ohne Rassismus - Schule mit Courage bedeutet, dass wir – Lehrer-Innen, Schüler-Innen sowie  alle weiteren Mitarbeiter - aktiv daran arbeiten, dass sich jeder, der die Schule täglich besucht, nie in irgendeiner Form rassistisch angegriffen fühlen muss. </a:t>
            </a:r>
          </a:p>
          <a:p>
            <a:pPr>
              <a:lnSpc>
                <a:spcPct val="150000"/>
              </a:lnSpc>
            </a:pPr>
            <a:r>
              <a:rPr lang="de-DE" sz="2000" b="1" dirty="0">
                <a:solidFill>
                  <a:schemeClr val="tx1"/>
                </a:solidFill>
              </a:rPr>
              <a:t>Wir legen großen Wert darauf, dass alle Menschen mit Respekt und Wertschätzung behandelt werden. Dazu haben wir uns verpflichtet und darum ringen wir.</a:t>
            </a:r>
          </a:p>
        </p:txBody>
      </p:sp>
    </p:spTree>
    <p:extLst>
      <p:ext uri="{BB962C8B-B14F-4D97-AF65-F5344CB8AC3E}">
        <p14:creationId xmlns:p14="http://schemas.microsoft.com/office/powerpoint/2010/main" val="397076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327429"/>
            <a:ext cx="8534401" cy="778164"/>
          </a:xfrm>
        </p:spPr>
        <p:txBody>
          <a:bodyPr anchor="t">
            <a:normAutofit/>
          </a:bodyPr>
          <a:lstStyle/>
          <a:p>
            <a:r>
              <a:rPr lang="de-DE" sz="3200" b="1" dirty="0"/>
              <a:t>Was bedeutet Erasmus+ Schule?</a:t>
            </a:r>
          </a:p>
        </p:txBody>
      </p:sp>
      <p:sp>
        <p:nvSpPr>
          <p:cNvPr id="3" name="Textplatzhalter 2"/>
          <p:cNvSpPr>
            <a:spLocks noGrp="1"/>
          </p:cNvSpPr>
          <p:nvPr>
            <p:ph type="body" idx="1"/>
          </p:nvPr>
        </p:nvSpPr>
        <p:spPr>
          <a:xfrm>
            <a:off x="684212" y="1245523"/>
            <a:ext cx="8534400" cy="4822768"/>
          </a:xfrm>
        </p:spPr>
        <p:txBody>
          <a:bodyPr>
            <a:normAutofit/>
          </a:bodyPr>
          <a:lstStyle/>
          <a:p>
            <a:pPr>
              <a:lnSpc>
                <a:spcPct val="150000"/>
              </a:lnSpc>
            </a:pPr>
            <a:r>
              <a:rPr lang="de-DE" sz="2000" b="1" dirty="0">
                <a:solidFill>
                  <a:schemeClr val="tx1"/>
                </a:solidFill>
              </a:rPr>
              <a:t>Erasmus+ ist ein von der EU gefördertes Programm für </a:t>
            </a:r>
            <a:r>
              <a:rPr lang="de-DE" sz="2000" b="1" dirty="0" err="1" smtClean="0">
                <a:solidFill>
                  <a:schemeClr val="tx1"/>
                </a:solidFill>
              </a:rPr>
              <a:t>Schüler_innen</a:t>
            </a:r>
            <a:r>
              <a:rPr lang="de-DE" sz="2000" b="1" dirty="0">
                <a:solidFill>
                  <a:schemeClr val="tx1"/>
                </a:solidFill>
              </a:rPr>
              <a:t>. Gemeinsam mit Schulen verschiedener europäischer Länder wird ein Projekt durchgeführt, durch das die interkulturelle Kompetenz und persönliche Weiterentwicklung der </a:t>
            </a:r>
            <a:r>
              <a:rPr lang="de-DE" sz="2000" b="1" dirty="0" err="1">
                <a:solidFill>
                  <a:schemeClr val="tx1"/>
                </a:solidFill>
              </a:rPr>
              <a:t>Schüler_innen</a:t>
            </a:r>
            <a:r>
              <a:rPr lang="de-DE" sz="2000" b="1" dirty="0">
                <a:solidFill>
                  <a:schemeClr val="tx1"/>
                </a:solidFill>
              </a:rPr>
              <a:t> gefördert wird. Die Sprache des Projekts ist in allen beteiligten Ländern Englisch, sodass die </a:t>
            </a:r>
            <a:r>
              <a:rPr lang="de-DE" sz="2000" b="1" dirty="0" err="1">
                <a:solidFill>
                  <a:schemeClr val="tx1"/>
                </a:solidFill>
              </a:rPr>
              <a:t>Schüler_innen</a:t>
            </a:r>
            <a:r>
              <a:rPr lang="de-DE" sz="2000" b="1" dirty="0">
                <a:solidFill>
                  <a:schemeClr val="tx1"/>
                </a:solidFill>
              </a:rPr>
              <a:t> auch ihre Fremdsprachenkenntnisse erweitern und während der Studienfahrten in die Partnerländer, den Sinn des Fremd-</a:t>
            </a:r>
            <a:r>
              <a:rPr lang="de-DE" sz="2000" b="1" dirty="0" err="1">
                <a:solidFill>
                  <a:schemeClr val="tx1"/>
                </a:solidFill>
              </a:rPr>
              <a:t>sprachenerwerbs</a:t>
            </a:r>
            <a:r>
              <a:rPr lang="de-DE" sz="2000" b="1" dirty="0">
                <a:solidFill>
                  <a:schemeClr val="tx1"/>
                </a:solidFill>
              </a:rPr>
              <a:t> direkt erfahren.</a:t>
            </a:r>
          </a:p>
          <a:p>
            <a:endParaRPr lang="de-DE" sz="2000" dirty="0">
              <a:solidFill>
                <a:schemeClr val="tx1"/>
              </a:solidFill>
            </a:endParaRPr>
          </a:p>
          <a:p>
            <a:endParaRPr lang="de-DE" sz="2000" dirty="0">
              <a:solidFill>
                <a:schemeClr val="tx1"/>
              </a:solidFill>
            </a:endParaRPr>
          </a:p>
        </p:txBody>
      </p:sp>
    </p:spTree>
    <p:extLst>
      <p:ext uri="{BB962C8B-B14F-4D97-AF65-F5344CB8AC3E}">
        <p14:creationId xmlns:p14="http://schemas.microsoft.com/office/powerpoint/2010/main" val="2083419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B6381A-B2D4-4A1F-8B07-D6CBD1C82012}"/>
              </a:ext>
            </a:extLst>
          </p:cNvPr>
          <p:cNvSpPr>
            <a:spLocks noGrp="1"/>
          </p:cNvSpPr>
          <p:nvPr>
            <p:ph type="title"/>
          </p:nvPr>
        </p:nvSpPr>
        <p:spPr/>
        <p:txBody>
          <a:bodyPr anchor="t"/>
          <a:lstStyle/>
          <a:p>
            <a:r>
              <a:rPr lang="de-DE" dirty="0">
                <a:solidFill>
                  <a:srgbClr val="FFFFFF"/>
                </a:solidFill>
                <a:latin typeface="Muli"/>
              </a:rPr>
              <a:t>Virtueller Tag der</a:t>
            </a:r>
            <a:br>
              <a:rPr lang="de-DE" dirty="0">
                <a:solidFill>
                  <a:srgbClr val="FFFFFF"/>
                </a:solidFill>
                <a:latin typeface="Muli"/>
              </a:rPr>
            </a:br>
            <a:r>
              <a:rPr lang="de-DE" dirty="0">
                <a:solidFill>
                  <a:srgbClr val="FFFFFF"/>
                </a:solidFill>
                <a:latin typeface="Muli"/>
              </a:rPr>
              <a:t> </a:t>
            </a:r>
            <a:br>
              <a:rPr lang="de-DE" dirty="0">
                <a:solidFill>
                  <a:srgbClr val="FFFFFF"/>
                </a:solidFill>
                <a:latin typeface="Muli"/>
              </a:rPr>
            </a:br>
            <a:r>
              <a:rPr lang="de-DE" dirty="0">
                <a:solidFill>
                  <a:srgbClr val="FFFFFF"/>
                </a:solidFill>
                <a:latin typeface="Muli"/>
              </a:rPr>
              <a:t>offenen Tür</a:t>
            </a:r>
            <a:endParaRPr lang="de-DE" dirty="0"/>
          </a:p>
        </p:txBody>
      </p:sp>
      <p:sp>
        <p:nvSpPr>
          <p:cNvPr id="3" name="Inhaltsplatzhalter 2">
            <a:extLst>
              <a:ext uri="{FF2B5EF4-FFF2-40B4-BE49-F238E27FC236}">
                <a16:creationId xmlns:a16="http://schemas.microsoft.com/office/drawing/2014/main" id="{26B1829A-5B99-4797-AD28-99EC6AE3DF19}"/>
              </a:ext>
            </a:extLst>
          </p:cNvPr>
          <p:cNvSpPr>
            <a:spLocks noGrp="1"/>
          </p:cNvSpPr>
          <p:nvPr>
            <p:ph idx="1"/>
          </p:nvPr>
        </p:nvSpPr>
        <p:spPr>
          <a:xfrm>
            <a:off x="684212" y="571501"/>
            <a:ext cx="6400800" cy="5857874"/>
          </a:xfrm>
        </p:spPr>
        <p:txBody>
          <a:bodyPr>
            <a:normAutofit lnSpcReduction="10000"/>
          </a:bodyPr>
          <a:lstStyle/>
          <a:p>
            <a:pPr marL="0" indent="0" algn="l">
              <a:buNone/>
            </a:pPr>
            <a:r>
              <a:rPr lang="de-DE" sz="2400" b="0" i="0" dirty="0">
                <a:solidFill>
                  <a:schemeClr val="tx1"/>
                </a:solidFill>
                <a:effectLst/>
                <a:latin typeface="Muli"/>
              </a:rPr>
              <a:t>Liebe Viertklässler, liebe Sechstklässler,</a:t>
            </a:r>
          </a:p>
          <a:p>
            <a:pPr marL="0" indent="0" algn="l">
              <a:buNone/>
            </a:pPr>
            <a:r>
              <a:rPr lang="de-DE" b="0" i="0" dirty="0">
                <a:solidFill>
                  <a:schemeClr val="tx1"/>
                </a:solidFill>
                <a:effectLst/>
                <a:latin typeface="Muli"/>
              </a:rPr>
              <a:t>bald ist es soweit und ihr und eure Eltern müsst euch für eine weiterführende Schule entscheiden.</a:t>
            </a:r>
          </a:p>
          <a:p>
            <a:pPr marL="0" indent="0" algn="l">
              <a:buNone/>
            </a:pPr>
            <a:r>
              <a:rPr lang="de-DE" b="0" i="0" dirty="0">
                <a:solidFill>
                  <a:schemeClr val="tx1"/>
                </a:solidFill>
                <a:effectLst/>
                <a:latin typeface="Muli"/>
              </a:rPr>
              <a:t>Leider können wir euch dieses Jahr die Schule nicht an einem Tag der offenen Tür vorstellen. Das finden wir sehr schade, denn wir würden euch gern persönlich alles über uns erzählen.</a:t>
            </a:r>
          </a:p>
          <a:p>
            <a:pPr marL="0" indent="0" algn="l">
              <a:buNone/>
            </a:pPr>
            <a:r>
              <a:rPr lang="de-DE" b="0" i="0" dirty="0">
                <a:solidFill>
                  <a:schemeClr val="tx1"/>
                </a:solidFill>
                <a:effectLst/>
                <a:latin typeface="Muli"/>
              </a:rPr>
              <a:t>Deshalb haben wir überlegt, welche Fragen stellen sich wohl Kinder und ihre Eltern, bevor sie sich für eine Schule entscheiden. Wir hoffen, dass wir uns für die richtigen Fragen entschieden haben und keine mehr übrig bleiben.</a:t>
            </a:r>
          </a:p>
          <a:p>
            <a:pPr marL="0" indent="0" algn="l">
              <a:buNone/>
            </a:pPr>
            <a:r>
              <a:rPr lang="de-DE" b="0" i="0" dirty="0">
                <a:solidFill>
                  <a:schemeClr val="tx1"/>
                </a:solidFill>
                <a:effectLst/>
                <a:latin typeface="Muli"/>
              </a:rPr>
              <a:t>Sollten sich jedoch noch Unklarheiten ergeben, habt ihr und auch eure Eltern die Möglichkeit, uns diese per E-Mail zu mitzuteilen. Wir klären sie gern.</a:t>
            </a:r>
          </a:p>
          <a:p>
            <a:pPr marL="0" indent="0" algn="l">
              <a:buNone/>
            </a:pPr>
            <a:r>
              <a:rPr lang="de-DE" b="0" i="0" dirty="0">
                <a:solidFill>
                  <a:schemeClr val="tx1"/>
                </a:solidFill>
                <a:effectLst/>
                <a:latin typeface="Muli"/>
              </a:rPr>
              <a:t>Außerdem laden wir euch und eure Eltern herzlich dazu ein, sich alle Bereiche der Homepage anzuschauen.</a:t>
            </a:r>
          </a:p>
          <a:p>
            <a:endParaRPr lang="de-DE" dirty="0">
              <a:solidFill>
                <a:schemeClr val="tx1">
                  <a:lumMod val="95000"/>
                </a:schemeClr>
              </a:solidFill>
            </a:endParaRPr>
          </a:p>
        </p:txBody>
      </p:sp>
      <p:sp>
        <p:nvSpPr>
          <p:cNvPr id="4" name="Textplatzhalter 3">
            <a:extLst>
              <a:ext uri="{FF2B5EF4-FFF2-40B4-BE49-F238E27FC236}">
                <a16:creationId xmlns:a16="http://schemas.microsoft.com/office/drawing/2014/main" id="{0F9E7954-A172-4D50-A38F-25029F0BF3A1}"/>
              </a:ext>
            </a:extLst>
          </p:cNvPr>
          <p:cNvSpPr>
            <a:spLocks noGrp="1"/>
          </p:cNvSpPr>
          <p:nvPr>
            <p:ph type="body" sz="half" idx="2"/>
          </p:nvPr>
        </p:nvSpPr>
        <p:spPr>
          <a:xfrm>
            <a:off x="7085012" y="2218112"/>
            <a:ext cx="3657600" cy="2091267"/>
          </a:xfrm>
        </p:spPr>
        <p:txBody>
          <a:bodyPr/>
          <a:lstStyle/>
          <a:p>
            <a:r>
              <a:rPr lang="de-DE" sz="2800" b="0" i="0" dirty="0">
                <a:solidFill>
                  <a:srgbClr val="FFFFFF"/>
                </a:solidFill>
                <a:effectLst/>
                <a:latin typeface="Muli"/>
              </a:rPr>
              <a:t>für zukünftige Schüler der 5. und 7. Klassen</a:t>
            </a:r>
          </a:p>
          <a:p>
            <a:endParaRPr lang="de-DE" dirty="0"/>
          </a:p>
        </p:txBody>
      </p:sp>
    </p:spTree>
    <p:extLst>
      <p:ext uri="{BB962C8B-B14F-4D97-AF65-F5344CB8AC3E}">
        <p14:creationId xmlns:p14="http://schemas.microsoft.com/office/powerpoint/2010/main" val="1705748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396" y="385618"/>
            <a:ext cx="8534401" cy="769851"/>
          </a:xfrm>
        </p:spPr>
        <p:txBody>
          <a:bodyPr anchor="t">
            <a:normAutofit fontScale="90000"/>
          </a:bodyPr>
          <a:lstStyle/>
          <a:p>
            <a:r>
              <a:rPr lang="de-DE" sz="3200" b="1" dirty="0"/>
              <a:t>Wie werden die 5. Klassen zusammen-</a:t>
            </a:r>
            <a:br>
              <a:rPr lang="de-DE" sz="3200" b="1" dirty="0"/>
            </a:br>
            <a:r>
              <a:rPr lang="de-DE" sz="3200" b="1" dirty="0"/>
              <a:t>gesetzt?</a:t>
            </a:r>
          </a:p>
        </p:txBody>
      </p:sp>
      <p:sp>
        <p:nvSpPr>
          <p:cNvPr id="3" name="Textplatzhalter 2"/>
          <p:cNvSpPr>
            <a:spLocks noGrp="1"/>
          </p:cNvSpPr>
          <p:nvPr>
            <p:ph type="body" idx="1"/>
          </p:nvPr>
        </p:nvSpPr>
        <p:spPr>
          <a:xfrm>
            <a:off x="684213" y="1504950"/>
            <a:ext cx="8534400" cy="4489450"/>
          </a:xfrm>
        </p:spPr>
        <p:txBody>
          <a:bodyPr>
            <a:normAutofit fontScale="92500" lnSpcReduction="10000"/>
          </a:bodyPr>
          <a:lstStyle/>
          <a:p>
            <a:r>
              <a:rPr lang="de-DE" sz="2200" b="1" dirty="0">
                <a:solidFill>
                  <a:schemeClr val="tx1"/>
                </a:solidFill>
              </a:rPr>
              <a:t>An unserer Schule gibt es jedes Jahr je nach Anzahl der Schüler 3 – 4 neue Klassen im Jahrgang 5. </a:t>
            </a:r>
          </a:p>
          <a:p>
            <a:r>
              <a:rPr lang="de-DE" sz="2200" b="1" dirty="0">
                <a:solidFill>
                  <a:schemeClr val="tx1"/>
                </a:solidFill>
              </a:rPr>
              <a:t>Bei der Bildung dieser Klassen achten wir auf folgende Dinge:</a:t>
            </a:r>
          </a:p>
          <a:p>
            <a:pPr marL="285750" indent="-285750">
              <a:buFont typeface="Wingdings" panose="05000000000000000000" pitchFamily="2" charset="2"/>
              <a:buChar char="Ø"/>
            </a:pPr>
            <a:r>
              <a:rPr lang="de-DE" sz="2200" b="1" dirty="0">
                <a:solidFill>
                  <a:schemeClr val="tx1"/>
                </a:solidFill>
              </a:rPr>
              <a:t>Wir verteilen Jungen und Mädchen möglichst gleichmäßig auf alle 5. Klassen.</a:t>
            </a:r>
          </a:p>
          <a:p>
            <a:pPr marL="285750" indent="-285750">
              <a:buFont typeface="Wingdings" panose="05000000000000000000" pitchFamily="2" charset="2"/>
              <a:buChar char="Ø"/>
            </a:pPr>
            <a:r>
              <a:rPr lang="de-DE" sz="2200" b="1" dirty="0">
                <a:solidFill>
                  <a:schemeClr val="tx1"/>
                </a:solidFill>
              </a:rPr>
              <a:t>Wir beachten den Wohnort und die Grundschule, aus der die Kinder kommen.</a:t>
            </a:r>
          </a:p>
          <a:p>
            <a:pPr marL="285750" indent="-285750">
              <a:buFont typeface="Wingdings" panose="05000000000000000000" pitchFamily="2" charset="2"/>
              <a:buChar char="Ø"/>
            </a:pPr>
            <a:r>
              <a:rPr lang="de-DE" sz="2200" b="1" dirty="0">
                <a:solidFill>
                  <a:schemeClr val="tx1"/>
                </a:solidFill>
              </a:rPr>
              <a:t>Wir nehmen Wünsche der Eltern und Kinder an, versuchen diese auch umzusetzen.(Das gelingt nicht in jedem Fall / die Klassengröße setzt oft Grenzen.)</a:t>
            </a:r>
          </a:p>
          <a:p>
            <a:pPr marL="285750" indent="-285750">
              <a:buFont typeface="Wingdings" panose="05000000000000000000" pitchFamily="2" charset="2"/>
              <a:buChar char="Ø"/>
            </a:pPr>
            <a:r>
              <a:rPr lang="de-DE" sz="2200" b="1" dirty="0">
                <a:solidFill>
                  <a:schemeClr val="tx1"/>
                </a:solidFill>
              </a:rPr>
              <a:t>An unserer Schule gibt es keine „Hauptschulklassen“, „Realschulklassen“ oder „Gymnasialklassen“ im Jahrgang 5. Wir lernen von der Vielfalt aller Schüler-innen. </a:t>
            </a:r>
          </a:p>
          <a:p>
            <a:pPr marL="285750" indent="-285750">
              <a:buFont typeface="Wingdings" panose="05000000000000000000" pitchFamily="2" charset="2"/>
              <a:buChar char="Ø"/>
            </a:pPr>
            <a:endParaRPr lang="de-DE" sz="2200" b="1" dirty="0">
              <a:solidFill>
                <a:schemeClr val="tx1"/>
              </a:solidFill>
              <a:latin typeface="Arial" panose="020B0604020202020204" pitchFamily="34" charset="0"/>
            </a:endParaRPr>
          </a:p>
          <a:p>
            <a:endParaRPr lang="de-DE" dirty="0"/>
          </a:p>
        </p:txBody>
      </p:sp>
    </p:spTree>
    <p:extLst>
      <p:ext uri="{BB962C8B-B14F-4D97-AF65-F5344CB8AC3E}">
        <p14:creationId xmlns:p14="http://schemas.microsoft.com/office/powerpoint/2010/main" val="3508822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C963D498-E0B8-4C9C-ABC3-62EF4A3EC959}"/>
              </a:ext>
            </a:extLst>
          </p:cNvPr>
          <p:cNvSpPr>
            <a:spLocks noGrp="1"/>
          </p:cNvSpPr>
          <p:nvPr>
            <p:ph type="title"/>
          </p:nvPr>
        </p:nvSpPr>
        <p:spPr>
          <a:xfrm>
            <a:off x="2272144" y="581025"/>
            <a:ext cx="9127173" cy="970280"/>
          </a:xfrm>
        </p:spPr>
        <p:txBody>
          <a:bodyPr>
            <a:normAutofit/>
          </a:bodyPr>
          <a:lstStyle/>
          <a:p>
            <a:r>
              <a:rPr lang="de-DE" sz="3600" b="1" dirty="0"/>
              <a:t>Eure / ihre </a:t>
            </a:r>
            <a:r>
              <a:rPr lang="de-DE" sz="3600" b="1" dirty="0" smtClean="0"/>
              <a:t>Fragen</a:t>
            </a:r>
            <a:endParaRPr lang="de-DE" sz="3600" b="1" dirty="0"/>
          </a:p>
        </p:txBody>
      </p:sp>
      <p:sp>
        <p:nvSpPr>
          <p:cNvPr id="6" name="Textplatzhalter 5">
            <a:extLst>
              <a:ext uri="{FF2B5EF4-FFF2-40B4-BE49-F238E27FC236}">
                <a16:creationId xmlns:a16="http://schemas.microsoft.com/office/drawing/2014/main" id="{C2504C3A-C4CC-40FF-91C8-F2297141139C}"/>
              </a:ext>
            </a:extLst>
          </p:cNvPr>
          <p:cNvSpPr>
            <a:spLocks noGrp="1"/>
          </p:cNvSpPr>
          <p:nvPr>
            <p:ph type="body" idx="1"/>
          </p:nvPr>
        </p:nvSpPr>
        <p:spPr>
          <a:xfrm>
            <a:off x="493712" y="1551305"/>
            <a:ext cx="8535988" cy="4516120"/>
          </a:xfrm>
        </p:spPr>
        <p:txBody>
          <a:bodyPr anchor="t">
            <a:normAutofit fontScale="92500" lnSpcReduction="10000"/>
          </a:bodyPr>
          <a:lstStyle/>
          <a:p>
            <a:r>
              <a:rPr lang="de-DE" dirty="0" smtClean="0">
                <a:solidFill>
                  <a:schemeClr val="tx1"/>
                </a:solidFill>
              </a:rPr>
              <a:t>1. Was ist eine KOOPERATIVE GESAMTSCHULE?</a:t>
            </a:r>
          </a:p>
          <a:p>
            <a:r>
              <a:rPr lang="de-DE" dirty="0" smtClean="0">
                <a:solidFill>
                  <a:schemeClr val="tx1"/>
                </a:solidFill>
              </a:rPr>
              <a:t>2</a:t>
            </a:r>
            <a:r>
              <a:rPr lang="de-DE" dirty="0">
                <a:solidFill>
                  <a:schemeClr val="tx1"/>
                </a:solidFill>
              </a:rPr>
              <a:t>. Welche Abschlüsse kann man an der Schule erreichen?</a:t>
            </a:r>
          </a:p>
          <a:p>
            <a:r>
              <a:rPr lang="de-DE" dirty="0">
                <a:solidFill>
                  <a:schemeClr val="tx1"/>
                </a:solidFill>
              </a:rPr>
              <a:t>3. Welcher Unterricht findet in der Orientierungsstufe statt? </a:t>
            </a:r>
          </a:p>
          <a:p>
            <a:r>
              <a:rPr lang="de-DE" dirty="0">
                <a:solidFill>
                  <a:schemeClr val="tx1"/>
                </a:solidFill>
              </a:rPr>
              <a:t>    Welche Fächer erwarten uns ab Klasse 7?</a:t>
            </a:r>
          </a:p>
          <a:p>
            <a:r>
              <a:rPr lang="de-DE" dirty="0">
                <a:solidFill>
                  <a:schemeClr val="tx1"/>
                </a:solidFill>
              </a:rPr>
              <a:t>4. Was kann ich mit dem Schulplaner, den ich als neuer Schüler/ neue </a:t>
            </a:r>
          </a:p>
          <a:p>
            <a:r>
              <a:rPr lang="de-DE" dirty="0">
                <a:solidFill>
                  <a:schemeClr val="tx1"/>
                </a:solidFill>
              </a:rPr>
              <a:t>    Schülerin als Geschenk vom Förderverein bekomme, machen?</a:t>
            </a:r>
          </a:p>
          <a:p>
            <a:r>
              <a:rPr lang="de-DE" dirty="0">
                <a:solidFill>
                  <a:schemeClr val="tx1"/>
                </a:solidFill>
              </a:rPr>
              <a:t>5. Welche Sprachen kann ich an der Schule erlernen?</a:t>
            </a:r>
          </a:p>
          <a:p>
            <a:r>
              <a:rPr lang="de-DE" dirty="0">
                <a:solidFill>
                  <a:schemeClr val="tx1"/>
                </a:solidFill>
              </a:rPr>
              <a:t>6. Wie ist die digitale Ausstattung an der KGS?</a:t>
            </a:r>
          </a:p>
          <a:p>
            <a:r>
              <a:rPr lang="de-DE" dirty="0">
                <a:solidFill>
                  <a:schemeClr val="tx1"/>
                </a:solidFill>
              </a:rPr>
              <a:t>7. Wie wird mit Hausaufgaben an der Schule gearbeitet?</a:t>
            </a:r>
          </a:p>
          <a:p>
            <a:r>
              <a:rPr lang="de-DE" dirty="0" smtClean="0">
                <a:solidFill>
                  <a:schemeClr val="tx1"/>
                </a:solidFill>
              </a:rPr>
              <a:t>8, </a:t>
            </a:r>
            <a:r>
              <a:rPr lang="de-DE" dirty="0">
                <a:solidFill>
                  <a:schemeClr val="tx1"/>
                </a:solidFill>
              </a:rPr>
              <a:t>Erhalten Schüler mit einer Lese- Rechtschreibschwäche  oder</a:t>
            </a:r>
          </a:p>
          <a:p>
            <a:r>
              <a:rPr lang="de-DE" dirty="0">
                <a:solidFill>
                  <a:schemeClr val="tx1"/>
                </a:solidFill>
              </a:rPr>
              <a:t>    Rechenschwäche ein Förderangebot?</a:t>
            </a:r>
          </a:p>
        </p:txBody>
      </p:sp>
    </p:spTree>
    <p:extLst>
      <p:ext uri="{BB962C8B-B14F-4D97-AF65-F5344CB8AC3E}">
        <p14:creationId xmlns:p14="http://schemas.microsoft.com/office/powerpoint/2010/main" val="2084807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5BA683-D64D-4054-A7C8-D7263B7F1E0F}"/>
              </a:ext>
            </a:extLst>
          </p:cNvPr>
          <p:cNvSpPr>
            <a:spLocks noGrp="1"/>
          </p:cNvSpPr>
          <p:nvPr>
            <p:ph type="title"/>
          </p:nvPr>
        </p:nvSpPr>
        <p:spPr>
          <a:xfrm>
            <a:off x="684211" y="581026"/>
            <a:ext cx="8534401" cy="962024"/>
          </a:xfrm>
        </p:spPr>
        <p:txBody>
          <a:bodyPr anchor="t"/>
          <a:lstStyle/>
          <a:p>
            <a:r>
              <a:rPr lang="de-DE" b="1" dirty="0"/>
              <a:t>Weitere Fragen</a:t>
            </a:r>
          </a:p>
        </p:txBody>
      </p:sp>
      <p:sp>
        <p:nvSpPr>
          <p:cNvPr id="3" name="Textplatzhalter 2">
            <a:extLst>
              <a:ext uri="{FF2B5EF4-FFF2-40B4-BE49-F238E27FC236}">
                <a16:creationId xmlns:a16="http://schemas.microsoft.com/office/drawing/2014/main" id="{1F5FD2DC-AFA6-4473-A3E5-90D812356C4F}"/>
              </a:ext>
            </a:extLst>
          </p:cNvPr>
          <p:cNvSpPr>
            <a:spLocks noGrp="1"/>
          </p:cNvSpPr>
          <p:nvPr>
            <p:ph type="body" idx="1"/>
          </p:nvPr>
        </p:nvSpPr>
        <p:spPr>
          <a:xfrm>
            <a:off x="684212" y="1666875"/>
            <a:ext cx="10928667" cy="4327525"/>
          </a:xfrm>
        </p:spPr>
        <p:txBody>
          <a:bodyPr>
            <a:normAutofit/>
          </a:bodyPr>
          <a:lstStyle/>
          <a:p>
            <a:r>
              <a:rPr lang="de-DE" sz="2000" dirty="0" smtClean="0">
                <a:solidFill>
                  <a:schemeClr val="tx1"/>
                </a:solidFill>
              </a:rPr>
              <a:t>9. </a:t>
            </a:r>
            <a:r>
              <a:rPr lang="de-DE" sz="2000" dirty="0">
                <a:solidFill>
                  <a:schemeClr val="tx1"/>
                </a:solidFill>
              </a:rPr>
              <a:t>Wie viele Kinder besuchen die Schule?</a:t>
            </a:r>
          </a:p>
          <a:p>
            <a:r>
              <a:rPr lang="de-DE" sz="2000" dirty="0" smtClean="0">
                <a:solidFill>
                  <a:schemeClr val="tx1"/>
                </a:solidFill>
              </a:rPr>
              <a:t>10. </a:t>
            </a:r>
            <a:r>
              <a:rPr lang="de-DE" sz="2000" dirty="0">
                <a:solidFill>
                  <a:schemeClr val="tx1"/>
                </a:solidFill>
              </a:rPr>
              <a:t>Wie hilft die Schulsozialarbeiterin, Frau Pose,  Kindern und Eltern?</a:t>
            </a:r>
          </a:p>
          <a:p>
            <a:r>
              <a:rPr lang="de-DE" sz="2000" dirty="0" smtClean="0">
                <a:solidFill>
                  <a:schemeClr val="tx1"/>
                </a:solidFill>
              </a:rPr>
              <a:t>11. </a:t>
            </a:r>
            <a:r>
              <a:rPr lang="de-DE" sz="2000" dirty="0">
                <a:solidFill>
                  <a:schemeClr val="tx1"/>
                </a:solidFill>
              </a:rPr>
              <a:t>Wie genau werden die 5. Klassen zusammengesetzt?</a:t>
            </a:r>
          </a:p>
          <a:p>
            <a:r>
              <a:rPr lang="de-DE" sz="2000" dirty="0" smtClean="0">
                <a:solidFill>
                  <a:schemeClr val="tx1"/>
                </a:solidFill>
              </a:rPr>
              <a:t>12. </a:t>
            </a:r>
            <a:r>
              <a:rPr lang="de-DE" sz="2000" dirty="0">
                <a:solidFill>
                  <a:schemeClr val="tx1"/>
                </a:solidFill>
              </a:rPr>
              <a:t>Aus welchen Grundschulen kommen die Schüler-innen?</a:t>
            </a:r>
          </a:p>
          <a:p>
            <a:r>
              <a:rPr lang="de-DE" sz="2000" dirty="0" smtClean="0">
                <a:solidFill>
                  <a:schemeClr val="tx1"/>
                </a:solidFill>
              </a:rPr>
              <a:t>13. </a:t>
            </a:r>
            <a:r>
              <a:rPr lang="de-DE" sz="2000" dirty="0">
                <a:solidFill>
                  <a:schemeClr val="tx1"/>
                </a:solidFill>
              </a:rPr>
              <a:t>Welche Besonderheiten müssen wir beim Übergang in Klasse 7 beachten?</a:t>
            </a:r>
          </a:p>
          <a:p>
            <a:r>
              <a:rPr lang="de-DE" sz="2000" dirty="0" smtClean="0">
                <a:solidFill>
                  <a:schemeClr val="tx1"/>
                </a:solidFill>
              </a:rPr>
              <a:t>14. </a:t>
            </a:r>
            <a:r>
              <a:rPr lang="de-DE" sz="2000" dirty="0">
                <a:solidFill>
                  <a:schemeClr val="tx1"/>
                </a:solidFill>
              </a:rPr>
              <a:t>Was bedeutet der Titel „Schule ohne Rassismus – Schule mit</a:t>
            </a:r>
          </a:p>
          <a:p>
            <a:r>
              <a:rPr lang="de-DE" sz="2000" dirty="0">
                <a:solidFill>
                  <a:schemeClr val="tx1"/>
                </a:solidFill>
              </a:rPr>
              <a:t>      Courage“?</a:t>
            </a:r>
          </a:p>
          <a:p>
            <a:r>
              <a:rPr lang="de-DE" sz="2000" dirty="0" smtClean="0">
                <a:solidFill>
                  <a:schemeClr val="tx1"/>
                </a:solidFill>
              </a:rPr>
              <a:t>15. </a:t>
            </a:r>
            <a:r>
              <a:rPr lang="de-DE" sz="2000" dirty="0">
                <a:solidFill>
                  <a:schemeClr val="tx1"/>
                </a:solidFill>
              </a:rPr>
              <a:t>Was bedeutet Erasmus+ Schule</a:t>
            </a:r>
            <a:r>
              <a:rPr lang="de-DE" sz="2000" dirty="0" smtClean="0">
                <a:solidFill>
                  <a:schemeClr val="tx1"/>
                </a:solidFill>
              </a:rPr>
              <a:t>?</a:t>
            </a:r>
            <a:endParaRPr lang="de-DE" sz="2000" dirty="0">
              <a:solidFill>
                <a:schemeClr val="tx1"/>
              </a:solidFill>
            </a:endParaRPr>
          </a:p>
        </p:txBody>
      </p:sp>
    </p:spTree>
    <p:extLst>
      <p:ext uri="{BB962C8B-B14F-4D97-AF65-F5344CB8AC3E}">
        <p14:creationId xmlns:p14="http://schemas.microsoft.com/office/powerpoint/2010/main" val="1838382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802506-29FF-4C68-900C-A43BA815793F}"/>
              </a:ext>
            </a:extLst>
          </p:cNvPr>
          <p:cNvSpPr>
            <a:spLocks noGrp="1"/>
          </p:cNvSpPr>
          <p:nvPr>
            <p:ph type="title"/>
          </p:nvPr>
        </p:nvSpPr>
        <p:spPr>
          <a:xfrm>
            <a:off x="666750" y="863600"/>
            <a:ext cx="10671810" cy="955675"/>
          </a:xfrm>
        </p:spPr>
        <p:txBody>
          <a:bodyPr anchor="t">
            <a:normAutofit/>
          </a:bodyPr>
          <a:lstStyle/>
          <a:p>
            <a:r>
              <a:rPr lang="de-DE" b="1" dirty="0"/>
              <a:t>Was ist eine KOOPERATIVE Gesamtschule?</a:t>
            </a:r>
          </a:p>
        </p:txBody>
      </p:sp>
      <p:sp>
        <p:nvSpPr>
          <p:cNvPr id="3" name="Textplatzhalter 2">
            <a:extLst>
              <a:ext uri="{FF2B5EF4-FFF2-40B4-BE49-F238E27FC236}">
                <a16:creationId xmlns:a16="http://schemas.microsoft.com/office/drawing/2014/main" id="{A09DE260-D6C5-417F-8D23-4C55BCC5B378}"/>
              </a:ext>
            </a:extLst>
          </p:cNvPr>
          <p:cNvSpPr>
            <a:spLocks noGrp="1"/>
          </p:cNvSpPr>
          <p:nvPr>
            <p:ph type="body" idx="1"/>
          </p:nvPr>
        </p:nvSpPr>
        <p:spPr>
          <a:xfrm>
            <a:off x="666750" y="1675534"/>
            <a:ext cx="10763250" cy="4525761"/>
          </a:xfrm>
        </p:spPr>
        <p:txBody>
          <a:bodyPr>
            <a:normAutofit lnSpcReduction="10000"/>
          </a:bodyPr>
          <a:lstStyle/>
          <a:p>
            <a:pPr marL="342900" indent="-342900">
              <a:buFont typeface="Wingdings" panose="05000000000000000000" pitchFamily="2" charset="2"/>
              <a:buChar char="Ø"/>
            </a:pPr>
            <a:r>
              <a:rPr lang="de-DE" sz="2400" b="0" i="0" dirty="0">
                <a:solidFill>
                  <a:schemeClr val="tx1"/>
                </a:solidFill>
                <a:effectLst/>
                <a:latin typeface="Arial" panose="020B0604020202020204" pitchFamily="34" charset="0"/>
              </a:rPr>
              <a:t>Die Gesamtschule ist eine Schulform, auf die alle Kinder gehen können, die die 4. Klasse erfolgreich gemeistert haben. </a:t>
            </a:r>
          </a:p>
          <a:p>
            <a:pPr marL="342900" indent="-342900">
              <a:buFont typeface="Wingdings" panose="05000000000000000000" pitchFamily="2" charset="2"/>
              <a:buChar char="Ø"/>
            </a:pPr>
            <a:r>
              <a:rPr lang="de-DE" sz="2400" dirty="0">
                <a:solidFill>
                  <a:schemeClr val="tx1"/>
                </a:solidFill>
                <a:latin typeface="Arial" panose="020B0604020202020204" pitchFamily="34" charset="0"/>
              </a:rPr>
              <a:t>Sie gliedert sich in Orientierungsstufe, Regionale Schule und Gymnasium.</a:t>
            </a:r>
            <a:endParaRPr lang="de-DE" sz="2400" b="0" i="0" dirty="0">
              <a:solidFill>
                <a:schemeClr val="tx1"/>
              </a:solidFill>
              <a:effectLst/>
              <a:latin typeface="Arial" panose="020B0604020202020204" pitchFamily="34" charset="0"/>
            </a:endParaRPr>
          </a:p>
          <a:p>
            <a:pPr marL="342900" indent="-342900">
              <a:buFont typeface="Wingdings" panose="05000000000000000000" pitchFamily="2" charset="2"/>
              <a:buChar char="Ø"/>
            </a:pPr>
            <a:r>
              <a:rPr lang="de-DE" sz="2400" b="0" i="0" dirty="0">
                <a:solidFill>
                  <a:schemeClr val="tx1"/>
                </a:solidFill>
                <a:effectLst/>
                <a:latin typeface="Arial" panose="020B0604020202020204" pitchFamily="34" charset="0"/>
              </a:rPr>
              <a:t>Das bedeutet auch, dass an einer Gesamtschule alle Schulabschlüsse erreicht werden können, auch das Abitur.</a:t>
            </a:r>
            <a:r>
              <a:rPr lang="de-DE" sz="2400" b="0" i="0" dirty="0">
                <a:solidFill>
                  <a:schemeClr val="tx1"/>
                </a:solidFill>
                <a:effectLst/>
                <a:latin typeface="Open Sans" panose="020B0606030504020204" pitchFamily="34" charset="0"/>
              </a:rPr>
              <a:t> </a:t>
            </a:r>
          </a:p>
          <a:p>
            <a:pPr marL="342900" indent="-342900">
              <a:buFont typeface="Wingdings" panose="05000000000000000000" pitchFamily="2" charset="2"/>
              <a:buChar char="Ø"/>
            </a:pPr>
            <a:r>
              <a:rPr lang="de-DE" sz="2400" b="0" i="0" dirty="0">
                <a:solidFill>
                  <a:schemeClr val="tx1"/>
                </a:solidFill>
                <a:effectLst/>
                <a:latin typeface="Arial" panose="020B0604020202020204" pitchFamily="34" charset="0"/>
                <a:cs typeface="Arial" panose="020B0604020202020204" pitchFamily="34" charset="0"/>
              </a:rPr>
              <a:t>Kinder mit Förderbedarf werden an der Gesamtschule im Sinne der Inklusion ebenfalls unterrichtet.</a:t>
            </a:r>
          </a:p>
          <a:p>
            <a:pPr marL="342900" indent="-342900">
              <a:buFont typeface="Wingdings" panose="05000000000000000000" pitchFamily="2" charset="2"/>
              <a:buChar char="Ø"/>
            </a:pPr>
            <a:r>
              <a:rPr lang="de-DE" sz="2400" dirty="0">
                <a:solidFill>
                  <a:schemeClr val="tx1"/>
                </a:solidFill>
                <a:latin typeface="Arial" panose="020B0604020202020204" pitchFamily="34" charset="0"/>
                <a:cs typeface="Arial" panose="020B0604020202020204" pitchFamily="34" charset="0"/>
              </a:rPr>
              <a:t>Es besteht zwischen den Bildungsgängen eine Durchlässigkeit. </a:t>
            </a:r>
          </a:p>
          <a:p>
            <a:pPr marL="342900" indent="-342900">
              <a:buFont typeface="Wingdings" panose="05000000000000000000" pitchFamily="2" charset="2"/>
              <a:buChar char="Ø"/>
            </a:pPr>
            <a:r>
              <a:rPr lang="de-DE" sz="2400" dirty="0">
                <a:solidFill>
                  <a:schemeClr val="tx1"/>
                </a:solidFill>
                <a:latin typeface="Arial" panose="020B0604020202020204" pitchFamily="34" charset="0"/>
                <a:cs typeface="Arial" panose="020B0604020202020204" pitchFamily="34" charset="0"/>
              </a:rPr>
              <a:t>Der Wechsel der Schullaufbahn ist innerhalb unserer Schule bei entsprechender Leistung in jede Richtung zum Schuljahresanfang möglich.</a:t>
            </a:r>
          </a:p>
          <a:p>
            <a:pPr marL="342900" indent="-342900">
              <a:buFont typeface="Wingdings" panose="05000000000000000000" pitchFamily="2" charset="2"/>
              <a:buChar char="Ø"/>
            </a:pPr>
            <a:endParaRPr lang="de-DE" sz="2400" b="0" i="0" dirty="0">
              <a:solidFill>
                <a:schemeClr val="tx1"/>
              </a:solidFill>
              <a:effectLst/>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endParaRPr lang="de-DE" sz="2400" b="0" i="0" dirty="0">
              <a:solidFill>
                <a:schemeClr val="tx1"/>
              </a:solidFill>
              <a:effectLst/>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endParaRPr lang="de-DE"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6961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206B8B-9A86-4A6D-A325-6BB49271B9B9}"/>
              </a:ext>
            </a:extLst>
          </p:cNvPr>
          <p:cNvSpPr>
            <a:spLocks noGrp="1"/>
          </p:cNvSpPr>
          <p:nvPr>
            <p:ph type="title"/>
          </p:nvPr>
        </p:nvSpPr>
        <p:spPr>
          <a:xfrm>
            <a:off x="684213" y="663575"/>
            <a:ext cx="11202987" cy="1498600"/>
          </a:xfrm>
        </p:spPr>
        <p:txBody>
          <a:bodyPr anchor="t"/>
          <a:lstStyle/>
          <a:p>
            <a:r>
              <a:rPr lang="de-DE" b="1" dirty="0"/>
              <a:t>Welche Abschlüsse kann Man an der</a:t>
            </a:r>
            <a:br>
              <a:rPr lang="de-DE" b="1" dirty="0"/>
            </a:br>
            <a:r>
              <a:rPr lang="de-DE" b="1" dirty="0"/>
              <a:t> Schule erreichen?</a:t>
            </a:r>
          </a:p>
        </p:txBody>
      </p:sp>
      <p:sp>
        <p:nvSpPr>
          <p:cNvPr id="3" name="Textplatzhalter 2">
            <a:extLst>
              <a:ext uri="{FF2B5EF4-FFF2-40B4-BE49-F238E27FC236}">
                <a16:creationId xmlns:a16="http://schemas.microsoft.com/office/drawing/2014/main" id="{6B72DA47-0D86-4660-BE87-E8A9A491DD7A}"/>
              </a:ext>
            </a:extLst>
          </p:cNvPr>
          <p:cNvSpPr>
            <a:spLocks noGrp="1"/>
          </p:cNvSpPr>
          <p:nvPr>
            <p:ph type="body" idx="1"/>
          </p:nvPr>
        </p:nvSpPr>
        <p:spPr>
          <a:xfrm>
            <a:off x="684213" y="2257425"/>
            <a:ext cx="8534400" cy="3736975"/>
          </a:xfrm>
        </p:spPr>
        <p:txBody>
          <a:bodyPr/>
          <a:lstStyle/>
          <a:p>
            <a:pPr marL="285750" indent="-285750">
              <a:buFont typeface="Wingdings" panose="05000000000000000000" pitchFamily="2" charset="2"/>
              <a:buChar char="Ø"/>
            </a:pPr>
            <a:r>
              <a:rPr lang="de-DE" sz="2000" b="1" dirty="0">
                <a:solidFill>
                  <a:schemeClr val="tx1"/>
                </a:solidFill>
              </a:rPr>
              <a:t>nach Klasse 9	          Berufsreife	</a:t>
            </a:r>
          </a:p>
          <a:p>
            <a:pPr marL="285750" indent="-285750">
              <a:buFont typeface="Wingdings" panose="05000000000000000000" pitchFamily="2" charset="2"/>
              <a:buChar char="Ø"/>
            </a:pPr>
            <a:r>
              <a:rPr lang="de-DE" sz="2000" b="1" dirty="0">
                <a:solidFill>
                  <a:schemeClr val="tx1"/>
                </a:solidFill>
              </a:rPr>
              <a:t>nach Klasse 10		    Mittlere Reife an der Regionalen Schule </a:t>
            </a:r>
          </a:p>
          <a:p>
            <a:pPr marL="285750" indent="-285750">
              <a:buFont typeface="Wingdings" panose="05000000000000000000" pitchFamily="2" charset="2"/>
              <a:buChar char="Ø"/>
            </a:pPr>
            <a:r>
              <a:rPr lang="de-DE" sz="2000" b="1" dirty="0">
                <a:solidFill>
                  <a:schemeClr val="tx1"/>
                </a:solidFill>
              </a:rPr>
              <a:t>nach Klasse 10		    Mittlere Reife am Gymnasium</a:t>
            </a:r>
          </a:p>
          <a:p>
            <a:pPr marL="285750" indent="-285750">
              <a:buFont typeface="Wingdings" panose="05000000000000000000" pitchFamily="2" charset="2"/>
              <a:buChar char="Ø"/>
            </a:pPr>
            <a:r>
              <a:rPr lang="de-DE" sz="2000" b="1" dirty="0">
                <a:solidFill>
                  <a:schemeClr val="tx1"/>
                </a:solidFill>
              </a:rPr>
              <a:t>nach Klasse 11		    theoretischer Teil der Fachhochschulreife</a:t>
            </a:r>
          </a:p>
          <a:p>
            <a:pPr marL="285750" indent="-285750">
              <a:buFont typeface="Wingdings" panose="05000000000000000000" pitchFamily="2" charset="2"/>
              <a:buChar char="Ø"/>
            </a:pPr>
            <a:r>
              <a:rPr lang="de-DE" sz="2000" b="1" dirty="0">
                <a:solidFill>
                  <a:schemeClr val="tx1"/>
                </a:solidFill>
              </a:rPr>
              <a:t>nach Klasse 12		    Hochschulreife/Abitur</a:t>
            </a:r>
          </a:p>
          <a:p>
            <a:pPr marL="285750" indent="-285750">
              <a:buFont typeface="Wingdings" panose="05000000000000000000" pitchFamily="2" charset="2"/>
              <a:buChar char="Ø"/>
            </a:pPr>
            <a:endParaRPr lang="de-DE" dirty="0"/>
          </a:p>
        </p:txBody>
      </p:sp>
    </p:spTree>
    <p:extLst>
      <p:ext uri="{BB962C8B-B14F-4D97-AF65-F5344CB8AC3E}">
        <p14:creationId xmlns:p14="http://schemas.microsoft.com/office/powerpoint/2010/main" val="2694451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DCE961-3A3D-46E2-8F74-1A9001133BC0}"/>
              </a:ext>
            </a:extLst>
          </p:cNvPr>
          <p:cNvSpPr>
            <a:spLocks noGrp="1"/>
          </p:cNvSpPr>
          <p:nvPr>
            <p:ph type="title"/>
          </p:nvPr>
        </p:nvSpPr>
        <p:spPr>
          <a:xfrm>
            <a:off x="931861" y="511175"/>
            <a:ext cx="8534401" cy="993775"/>
          </a:xfrm>
        </p:spPr>
        <p:txBody>
          <a:bodyPr anchor="t">
            <a:normAutofit fontScale="90000"/>
          </a:bodyPr>
          <a:lstStyle/>
          <a:p>
            <a:r>
              <a:rPr lang="de-DE" b="1" dirty="0"/>
              <a:t>Welcher Unterricht findet in der </a:t>
            </a:r>
            <a:r>
              <a:rPr lang="de-DE" b="1" dirty="0" smtClean="0"/>
              <a:t>Klasse 5 der</a:t>
            </a:r>
            <a:r>
              <a:rPr lang="de-DE" b="1" dirty="0"/>
              <a:t> </a:t>
            </a:r>
            <a:r>
              <a:rPr lang="de-DE" b="1" dirty="0" smtClean="0"/>
              <a:t>Orientierungsstufe </a:t>
            </a:r>
            <a:r>
              <a:rPr lang="de-DE" b="1" dirty="0"/>
              <a:t>statt? </a:t>
            </a:r>
            <a:br>
              <a:rPr lang="de-DE" b="1" dirty="0"/>
            </a:br>
            <a:r>
              <a:rPr lang="de-DE" dirty="0"/>
              <a:t>    </a:t>
            </a:r>
          </a:p>
        </p:txBody>
      </p:sp>
      <p:sp>
        <p:nvSpPr>
          <p:cNvPr id="3" name="Textplatzhalter 2">
            <a:extLst>
              <a:ext uri="{FF2B5EF4-FFF2-40B4-BE49-F238E27FC236}">
                <a16:creationId xmlns:a16="http://schemas.microsoft.com/office/drawing/2014/main" id="{B8E06B7B-A3E4-4776-AC69-D12FBD942447}"/>
              </a:ext>
            </a:extLst>
          </p:cNvPr>
          <p:cNvSpPr>
            <a:spLocks noGrp="1"/>
          </p:cNvSpPr>
          <p:nvPr>
            <p:ph type="body" idx="1"/>
          </p:nvPr>
        </p:nvSpPr>
        <p:spPr>
          <a:xfrm>
            <a:off x="931862" y="1862050"/>
            <a:ext cx="8534400" cy="3468139"/>
          </a:xfrm>
        </p:spPr>
        <p:txBody>
          <a:bodyPr>
            <a:noAutofit/>
          </a:bodyPr>
          <a:lstStyle/>
          <a:p>
            <a:pPr marL="514350" indent="-514350">
              <a:buAutoNum type="arabicPeriod"/>
            </a:pPr>
            <a:r>
              <a:rPr lang="de-DE" sz="2000" b="1" dirty="0">
                <a:solidFill>
                  <a:schemeClr val="tx1"/>
                </a:solidFill>
              </a:rPr>
              <a:t>Deutsch							9.   Musik</a:t>
            </a:r>
          </a:p>
          <a:p>
            <a:pPr marL="514350" indent="-514350">
              <a:buAutoNum type="arabicPeriod"/>
            </a:pPr>
            <a:r>
              <a:rPr lang="de-DE" sz="2000" b="1" dirty="0">
                <a:solidFill>
                  <a:schemeClr val="tx1"/>
                </a:solidFill>
              </a:rPr>
              <a:t>Englisch							10. Sport</a:t>
            </a:r>
          </a:p>
          <a:p>
            <a:pPr marL="514350" indent="-514350">
              <a:buAutoNum type="arabicPeriod"/>
            </a:pPr>
            <a:r>
              <a:rPr lang="de-DE" sz="2000" b="1" dirty="0">
                <a:solidFill>
                  <a:schemeClr val="tx1"/>
                </a:solidFill>
              </a:rPr>
              <a:t>Mathematik</a:t>
            </a:r>
          </a:p>
          <a:p>
            <a:pPr marL="514350" indent="-514350">
              <a:buAutoNum type="arabicPeriod"/>
            </a:pPr>
            <a:r>
              <a:rPr lang="de-DE" sz="2000" b="1" dirty="0">
                <a:solidFill>
                  <a:schemeClr val="tx1"/>
                </a:solidFill>
              </a:rPr>
              <a:t>Geografie</a:t>
            </a:r>
          </a:p>
          <a:p>
            <a:pPr marL="514350" indent="-514350">
              <a:buAutoNum type="arabicPeriod"/>
            </a:pPr>
            <a:r>
              <a:rPr lang="de-DE" sz="2000" b="1" dirty="0">
                <a:solidFill>
                  <a:schemeClr val="tx1"/>
                </a:solidFill>
              </a:rPr>
              <a:t>AWT – Medien</a:t>
            </a:r>
          </a:p>
          <a:p>
            <a:pPr marL="514350" indent="-514350">
              <a:buAutoNum type="arabicPeriod"/>
            </a:pPr>
            <a:r>
              <a:rPr lang="de-DE" sz="2000" b="1" dirty="0">
                <a:solidFill>
                  <a:schemeClr val="tx1"/>
                </a:solidFill>
              </a:rPr>
              <a:t>Religion oder Philosophieren mit Kindern</a:t>
            </a:r>
          </a:p>
          <a:p>
            <a:pPr marL="514350" indent="-514350">
              <a:buAutoNum type="arabicPeriod"/>
            </a:pPr>
            <a:r>
              <a:rPr lang="de-DE" sz="2000" b="1" dirty="0">
                <a:solidFill>
                  <a:schemeClr val="tx1"/>
                </a:solidFill>
              </a:rPr>
              <a:t>Biologie</a:t>
            </a:r>
          </a:p>
          <a:p>
            <a:pPr marL="514350" indent="-514350">
              <a:buAutoNum type="arabicPeriod"/>
            </a:pPr>
            <a:r>
              <a:rPr lang="de-DE" sz="2000" b="1" dirty="0">
                <a:solidFill>
                  <a:schemeClr val="tx1"/>
                </a:solidFill>
              </a:rPr>
              <a:t>Kunst</a:t>
            </a:r>
          </a:p>
        </p:txBody>
      </p:sp>
    </p:spTree>
    <p:extLst>
      <p:ext uri="{BB962C8B-B14F-4D97-AF65-F5344CB8AC3E}">
        <p14:creationId xmlns:p14="http://schemas.microsoft.com/office/powerpoint/2010/main" val="988378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0589" y="626687"/>
            <a:ext cx="8534401" cy="1285240"/>
          </a:xfrm>
        </p:spPr>
        <p:txBody>
          <a:bodyPr anchor="t"/>
          <a:lstStyle/>
          <a:p>
            <a:r>
              <a:rPr lang="de-DE" b="1" dirty="0"/>
              <a:t>Welche Fächer erwarten uns ab </a:t>
            </a:r>
            <a:br>
              <a:rPr lang="de-DE" b="1" dirty="0"/>
            </a:br>
            <a:r>
              <a:rPr lang="de-DE" b="1" dirty="0"/>
              <a:t> Klasse </a:t>
            </a:r>
            <a:r>
              <a:rPr lang="de-DE" b="1" dirty="0" smtClean="0"/>
              <a:t>7 ?</a:t>
            </a:r>
            <a:endParaRPr lang="de-DE" b="1" dirty="0"/>
          </a:p>
        </p:txBody>
      </p:sp>
      <p:sp>
        <p:nvSpPr>
          <p:cNvPr id="3" name="Textplatzhalter 2"/>
          <p:cNvSpPr>
            <a:spLocks noGrp="1"/>
          </p:cNvSpPr>
          <p:nvPr>
            <p:ph type="body" idx="1"/>
          </p:nvPr>
        </p:nvSpPr>
        <p:spPr>
          <a:xfrm>
            <a:off x="800589" y="2110048"/>
            <a:ext cx="8875426" cy="3758738"/>
          </a:xfrm>
        </p:spPr>
        <p:txBody>
          <a:bodyPr>
            <a:normAutofit/>
          </a:bodyPr>
          <a:lstStyle/>
          <a:p>
            <a:pPr marL="514350" indent="-514350">
              <a:buAutoNum type="arabicPeriod"/>
            </a:pPr>
            <a:r>
              <a:rPr lang="de-DE" sz="2000" b="1" dirty="0">
                <a:solidFill>
                  <a:schemeClr val="tx1"/>
                </a:solidFill>
              </a:rPr>
              <a:t>Deutsch							9.  </a:t>
            </a:r>
            <a:r>
              <a:rPr lang="de-DE" sz="2000" b="1" dirty="0" smtClean="0">
                <a:solidFill>
                  <a:schemeClr val="tx1"/>
                </a:solidFill>
              </a:rPr>
              <a:t> </a:t>
            </a:r>
            <a:r>
              <a:rPr lang="de-DE" sz="2000" b="1" dirty="0">
                <a:solidFill>
                  <a:schemeClr val="tx1"/>
                </a:solidFill>
              </a:rPr>
              <a:t>Musik</a:t>
            </a:r>
          </a:p>
          <a:p>
            <a:pPr marL="514350" indent="-514350">
              <a:buAutoNum type="arabicPeriod"/>
            </a:pPr>
            <a:r>
              <a:rPr lang="de-DE" sz="2000" b="1" dirty="0">
                <a:solidFill>
                  <a:schemeClr val="tx1"/>
                </a:solidFill>
              </a:rPr>
              <a:t>Englisch							10. Sport</a:t>
            </a:r>
          </a:p>
          <a:p>
            <a:pPr marL="514350" indent="-514350">
              <a:buAutoNum type="arabicPeriod"/>
            </a:pPr>
            <a:r>
              <a:rPr lang="de-DE" sz="2000" b="1" dirty="0">
                <a:solidFill>
                  <a:schemeClr val="tx1"/>
                </a:solidFill>
              </a:rPr>
              <a:t>Mathematik						11. Chemie</a:t>
            </a:r>
          </a:p>
          <a:p>
            <a:pPr marL="514350" indent="-514350">
              <a:buAutoNum type="arabicPeriod"/>
            </a:pPr>
            <a:r>
              <a:rPr lang="de-DE" sz="2000" b="1" dirty="0">
                <a:solidFill>
                  <a:schemeClr val="tx1"/>
                </a:solidFill>
              </a:rPr>
              <a:t>Geografie 						12. Spanisch oder Französisch</a:t>
            </a:r>
          </a:p>
          <a:p>
            <a:pPr marL="514350" indent="-514350">
              <a:buAutoNum type="arabicPeriod"/>
            </a:pPr>
            <a:r>
              <a:rPr lang="de-DE" sz="2000" b="1" dirty="0">
                <a:solidFill>
                  <a:schemeClr val="tx1"/>
                </a:solidFill>
              </a:rPr>
              <a:t>AWT – Medien 						</a:t>
            </a:r>
          </a:p>
          <a:p>
            <a:pPr marL="514350" indent="-514350">
              <a:buAutoNum type="arabicPeriod"/>
            </a:pPr>
            <a:r>
              <a:rPr lang="de-DE" sz="2000" b="1" dirty="0">
                <a:solidFill>
                  <a:schemeClr val="tx1"/>
                </a:solidFill>
              </a:rPr>
              <a:t>Religion oder Philosophieren mit Kindern	</a:t>
            </a:r>
          </a:p>
          <a:p>
            <a:pPr marL="514350" indent="-514350">
              <a:buAutoNum type="arabicPeriod"/>
            </a:pPr>
            <a:r>
              <a:rPr lang="de-DE" sz="2000" b="1" dirty="0">
                <a:solidFill>
                  <a:schemeClr val="tx1"/>
                </a:solidFill>
              </a:rPr>
              <a:t>Biologie</a:t>
            </a:r>
          </a:p>
          <a:p>
            <a:pPr marL="514350" indent="-514350">
              <a:buAutoNum type="arabicPeriod"/>
            </a:pPr>
            <a:r>
              <a:rPr lang="de-DE" sz="2000" b="1" dirty="0">
                <a:solidFill>
                  <a:schemeClr val="tx1"/>
                </a:solidFill>
              </a:rPr>
              <a:t>Kunst</a:t>
            </a:r>
          </a:p>
        </p:txBody>
      </p:sp>
    </p:spTree>
    <p:extLst>
      <p:ext uri="{BB962C8B-B14F-4D97-AF65-F5344CB8AC3E}">
        <p14:creationId xmlns:p14="http://schemas.microsoft.com/office/powerpoint/2010/main" val="3970266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BE947C-31C4-4C60-8048-A6D95E390747}"/>
              </a:ext>
            </a:extLst>
          </p:cNvPr>
          <p:cNvSpPr>
            <a:spLocks noGrp="1"/>
          </p:cNvSpPr>
          <p:nvPr>
            <p:ph type="title"/>
          </p:nvPr>
        </p:nvSpPr>
        <p:spPr>
          <a:xfrm>
            <a:off x="684213" y="568324"/>
            <a:ext cx="9357562" cy="1736725"/>
          </a:xfrm>
        </p:spPr>
        <p:txBody>
          <a:bodyPr anchor="t">
            <a:normAutofit fontScale="90000"/>
          </a:bodyPr>
          <a:lstStyle/>
          <a:p>
            <a:r>
              <a:rPr lang="de-DE" dirty="0"/>
              <a:t> </a:t>
            </a:r>
            <a:r>
              <a:rPr lang="de-DE" b="1" dirty="0"/>
              <a:t>Was kann ich mit dem Schulplaner,</a:t>
            </a:r>
            <a:br>
              <a:rPr lang="de-DE" b="1" dirty="0"/>
            </a:br>
            <a:r>
              <a:rPr lang="de-DE" b="1" dirty="0"/>
              <a:t> den ich vom Schulförderverein als</a:t>
            </a:r>
            <a:br>
              <a:rPr lang="de-DE" b="1" dirty="0"/>
            </a:br>
            <a:r>
              <a:rPr lang="de-DE" b="1" dirty="0"/>
              <a:t> Geschenk erhalte, machen? </a:t>
            </a:r>
          </a:p>
        </p:txBody>
      </p:sp>
      <p:sp>
        <p:nvSpPr>
          <p:cNvPr id="3" name="Textplatzhalter 2">
            <a:extLst>
              <a:ext uri="{FF2B5EF4-FFF2-40B4-BE49-F238E27FC236}">
                <a16:creationId xmlns:a16="http://schemas.microsoft.com/office/drawing/2014/main" id="{5372588A-6084-433B-BCCF-CC99B348DF06}"/>
              </a:ext>
            </a:extLst>
          </p:cNvPr>
          <p:cNvSpPr>
            <a:spLocks noGrp="1"/>
          </p:cNvSpPr>
          <p:nvPr>
            <p:ph type="body" idx="1"/>
          </p:nvPr>
        </p:nvSpPr>
        <p:spPr>
          <a:xfrm>
            <a:off x="684212" y="2305050"/>
            <a:ext cx="10446529" cy="3689350"/>
          </a:xfrm>
        </p:spPr>
        <p:txBody>
          <a:bodyPr>
            <a:normAutofit/>
          </a:bodyPr>
          <a:lstStyle/>
          <a:p>
            <a:pPr marL="342900" indent="-342900">
              <a:buFont typeface="Wingdings" panose="05000000000000000000" pitchFamily="2" charset="2"/>
              <a:buChar char="Ø"/>
            </a:pPr>
            <a:r>
              <a:rPr lang="de-DE" sz="2000" b="1" i="0" dirty="0">
                <a:solidFill>
                  <a:schemeClr val="tx1"/>
                </a:solidFill>
                <a:effectLst/>
                <a:latin typeface="+mj-lt"/>
              </a:rPr>
              <a:t>Das Schultagebuch erhält jeder Schüler-in zu Beginn des 5. Schuljahres. </a:t>
            </a:r>
          </a:p>
          <a:p>
            <a:pPr marL="342900" indent="-342900">
              <a:buFont typeface="Wingdings" panose="05000000000000000000" pitchFamily="2" charset="2"/>
              <a:buChar char="Ø"/>
            </a:pPr>
            <a:r>
              <a:rPr lang="de-DE" sz="2000" b="1" i="0" dirty="0">
                <a:solidFill>
                  <a:schemeClr val="tx1"/>
                </a:solidFill>
                <a:effectLst/>
                <a:latin typeface="+mj-lt"/>
              </a:rPr>
              <a:t>Darin enthalten sind alle wichtigen Termine und Nachrichten für Eltern und Schüler-innen. </a:t>
            </a:r>
          </a:p>
          <a:p>
            <a:pPr marL="342900" indent="-342900">
              <a:buFont typeface="Wingdings" panose="05000000000000000000" pitchFamily="2" charset="2"/>
              <a:buChar char="Ø"/>
            </a:pPr>
            <a:r>
              <a:rPr lang="de-DE" sz="2000" b="1" i="0" dirty="0">
                <a:solidFill>
                  <a:schemeClr val="tx1"/>
                </a:solidFill>
                <a:effectLst/>
                <a:latin typeface="+mj-lt"/>
              </a:rPr>
              <a:t>Eltern können sich im Schultagebuch an Lehrkräfte wenden und alle Schüler-innen tragen die Themen der einzelnen Unterrichtsstunden dort ein. </a:t>
            </a:r>
          </a:p>
          <a:p>
            <a:pPr marL="342900" indent="-342900">
              <a:buFont typeface="Wingdings" panose="05000000000000000000" pitchFamily="2" charset="2"/>
              <a:buChar char="Ø"/>
            </a:pPr>
            <a:r>
              <a:rPr lang="de-DE" sz="2000" b="1" i="0" dirty="0">
                <a:solidFill>
                  <a:schemeClr val="tx1"/>
                </a:solidFill>
                <a:effectLst/>
                <a:latin typeface="+mj-lt"/>
              </a:rPr>
              <a:t>Auf diese Weise sind auch Eltern fortlaufend über alles informiert.</a:t>
            </a:r>
          </a:p>
          <a:p>
            <a:pPr marL="342900" indent="-342900">
              <a:buFont typeface="Wingdings" panose="05000000000000000000" pitchFamily="2" charset="2"/>
              <a:buChar char="Ø"/>
            </a:pPr>
            <a:r>
              <a:rPr lang="de-DE" sz="2000" b="1" dirty="0">
                <a:solidFill>
                  <a:schemeClr val="tx1"/>
                </a:solidFill>
                <a:latin typeface="+mj-lt"/>
              </a:rPr>
              <a:t>Planer enthält u.a. die aktuelle Hausordnung, das Hausaufgabenkonzept, Lernhinweise, …</a:t>
            </a:r>
          </a:p>
        </p:txBody>
      </p:sp>
    </p:spTree>
    <p:extLst>
      <p:ext uri="{BB962C8B-B14F-4D97-AF65-F5344CB8AC3E}">
        <p14:creationId xmlns:p14="http://schemas.microsoft.com/office/powerpoint/2010/main" val="829369613"/>
      </p:ext>
    </p:extLst>
  </p:cSld>
  <p:clrMapOvr>
    <a:masterClrMapping/>
  </p:clrMapOvr>
</p:sld>
</file>

<file path=ppt/theme/theme1.xml><?xml version="1.0" encoding="utf-8"?>
<a:theme xmlns:a="http://schemas.openxmlformats.org/drawingml/2006/main" name="Segment">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1254</Words>
  <Application>Microsoft Office PowerPoint</Application>
  <PresentationFormat>Breitbild</PresentationFormat>
  <Paragraphs>136</Paragraphs>
  <Slides>20</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20</vt:i4>
      </vt:variant>
    </vt:vector>
  </HeadingPairs>
  <TitlesOfParts>
    <vt:vector size="27" baseType="lpstr">
      <vt:lpstr>Arial</vt:lpstr>
      <vt:lpstr>Century Gothic</vt:lpstr>
      <vt:lpstr>Muli</vt:lpstr>
      <vt:lpstr>Open Sans</vt:lpstr>
      <vt:lpstr>Wingdings</vt:lpstr>
      <vt:lpstr>Wingdings 3</vt:lpstr>
      <vt:lpstr>Segment</vt:lpstr>
      <vt:lpstr>Herzlich Willkommen zum virtuellen Tag der offenen Tür an der KGS Altentreptow </vt:lpstr>
      <vt:lpstr>Virtueller Tag der   offenen Tür</vt:lpstr>
      <vt:lpstr>Eure / ihre Fragen</vt:lpstr>
      <vt:lpstr>Weitere Fragen</vt:lpstr>
      <vt:lpstr>Was ist eine KOOPERATIVE Gesamtschule?</vt:lpstr>
      <vt:lpstr>Welche Abschlüsse kann Man an der  Schule erreichen?</vt:lpstr>
      <vt:lpstr>Welcher Unterricht findet in der Klasse 5 der Orientierungsstufe statt?      </vt:lpstr>
      <vt:lpstr>Welche Fächer erwarten uns ab   Klasse 7 ?</vt:lpstr>
      <vt:lpstr> Was kann ich mit dem Schulplaner,  den ich vom Schulförderverein als  Geschenk erhalte, machen? </vt:lpstr>
      <vt:lpstr>Welche Sprachen kann ich an der Schule erlernen?</vt:lpstr>
      <vt:lpstr>Über welche digitale Ausstattung verfügt die Schule?</vt:lpstr>
      <vt:lpstr>Wie wird an der Schule mit Hausaufgaben umgegangen?</vt:lpstr>
      <vt:lpstr>Erhalten Schüler-innen mit einer Lese-und rechtschreibschwäche oder Rechenschwäche ein förderangebot?</vt:lpstr>
      <vt:lpstr>Wie viele Kinder besuchen die Schule?</vt:lpstr>
      <vt:lpstr>Wie hilft die Schulsozialarbeiterin Kindern und Eltern?</vt:lpstr>
      <vt:lpstr>Aus welcheN Grundschulen kommen die Schüler-innen?</vt:lpstr>
      <vt:lpstr>Welche Besonderheiten müssen wir beim Übergang in Klasse 7 beachten?</vt:lpstr>
      <vt:lpstr>Was bedeutet der Titel „Schule ohne Rassismus – Schule mit Courage“?</vt:lpstr>
      <vt:lpstr>Was bedeutet Erasmus+ Schule?</vt:lpstr>
      <vt:lpstr>Wie werden die 5. Klassen zusammen- gesetzt?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Herzlich Willkommen zum virtuellen Tag der offenen Tür an der KGS Altentreptow </dc:title>
  <dc:creator>Ruth-Maria Rehder</dc:creator>
  <cp:lastModifiedBy>Kevin F.-Blumenthal</cp:lastModifiedBy>
  <cp:revision>49</cp:revision>
  <dcterms:created xsi:type="dcterms:W3CDTF">2022-01-09T15:31:52Z</dcterms:created>
  <dcterms:modified xsi:type="dcterms:W3CDTF">2022-01-27T11:55:56Z</dcterms:modified>
</cp:coreProperties>
</file>